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73" r:id="rId5"/>
    <p:sldId id="268" r:id="rId6"/>
    <p:sldId id="275" r:id="rId7"/>
    <p:sldId id="285" r:id="rId8"/>
    <p:sldId id="286" r:id="rId9"/>
    <p:sldId id="257" r:id="rId10"/>
    <p:sldId id="258" r:id="rId11"/>
    <p:sldId id="278" r:id="rId12"/>
    <p:sldId id="259" r:id="rId13"/>
    <p:sldId id="274" r:id="rId14"/>
    <p:sldId id="260" r:id="rId15"/>
    <p:sldId id="261" r:id="rId16"/>
    <p:sldId id="276" r:id="rId17"/>
    <p:sldId id="277" r:id="rId18"/>
    <p:sldId id="287" r:id="rId19"/>
    <p:sldId id="279" r:id="rId20"/>
    <p:sldId id="280" r:id="rId21"/>
    <p:sldId id="292" r:id="rId22"/>
    <p:sldId id="281" r:id="rId23"/>
    <p:sldId id="262" r:id="rId24"/>
    <p:sldId id="264" r:id="rId25"/>
    <p:sldId id="272" r:id="rId26"/>
    <p:sldId id="289" r:id="rId27"/>
    <p:sldId id="291" r:id="rId28"/>
    <p:sldId id="266" r:id="rId29"/>
    <p:sldId id="267" r:id="rId30"/>
    <p:sldId id="29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0000FF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F7F"/>
    <a:srgbClr val="FFC4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A3F57-3000-4F3D-8231-5A39FA56BA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8683C1-E342-4988-B3C7-EEA971F258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04237E-2CA8-4773-BA2F-27DB5D629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2B4C0-D3BC-49DE-A75A-729383B32386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AAE2C8-1248-44E8-84E1-298F4B0E9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4B216-1D68-4F42-8B38-81FB0AC93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FCEA5-4D63-40FB-B8E3-D4F5B6A1A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090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B9920-70F9-4B4F-9A1A-8C3999FD9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1F5059-9DF7-43EB-9A70-3DCA2692F5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46F58-ED63-4E3C-87B6-60BEF0852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2B4C0-D3BC-49DE-A75A-729383B32386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20C807-0AC1-459D-9AB7-E8256FEB2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AB29E4-83CC-48B9-941E-D9973845D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FCEA5-4D63-40FB-B8E3-D4F5B6A1A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679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927D5E-302E-44C2-8EDC-10AFBEA881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A0F0A9-5E29-408C-B50E-290C4782F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92EF3-CC29-4126-BCE5-217E3C731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2B4C0-D3BC-49DE-A75A-729383B32386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7BB575-52B9-4B8B-8C48-AFE732CE6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6CAC7B-4014-4E1E-94E7-5649FCA40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FCEA5-4D63-40FB-B8E3-D4F5B6A1A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303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07B93-4BC6-4E96-9569-F5861E6F4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434CD-99AC-4F2A-85A9-D67F6484FE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355D2-1D79-41D2-9F00-D9CD5CBA0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2B4C0-D3BC-49DE-A75A-729383B32386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156F81-E00D-44AC-B6FF-15EB8A9BA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E3488-48BC-4F9C-866A-A35F0B67B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FCEA5-4D63-40FB-B8E3-D4F5B6A1A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618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68DD0-4040-4AE1-963E-83D6A624F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385A88-D285-4A8E-80F5-BFC829969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89876-51DF-403A-A2C4-7813FBB2B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2B4C0-D3BC-49DE-A75A-729383B32386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CAE209-A44F-40FF-930F-29F80782F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9B256-3DF6-4599-A699-BCFF59B75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FCEA5-4D63-40FB-B8E3-D4F5B6A1A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653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27EA0-A42C-427F-B3FC-B2A748113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C19AF-468F-4C39-B134-DAABC5BDBE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DEEE18-2501-4E03-BBA8-1B6A591751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695468-7D50-4D54-B069-8F4F05262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2B4C0-D3BC-49DE-A75A-729383B32386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E43938-FDB4-4547-90B6-08A7262DF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A8B7AC-CF77-4D87-AC81-8BDABFE88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FCEA5-4D63-40FB-B8E3-D4F5B6A1A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40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8015A-F3D9-49C6-AEE5-087C0545B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98743F-1A7C-4559-9193-B701AEFCD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00B580-DADD-4BB3-AC1B-41933AF468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AEC322-1FE4-4007-8E77-F39AEC48F9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0E4012-F809-4870-A894-BAC496A8EB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F54CA9-A04A-4412-9EB1-F3360C4F0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2B4C0-D3BC-49DE-A75A-729383B32386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53373F-C9F1-41B5-B707-D13208FE9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94B3C7-1DE2-404F-ADDD-F3AC33E2C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FCEA5-4D63-40FB-B8E3-D4F5B6A1A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152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C57A6-60C2-4D27-AFD0-A9CB2836A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5C5628-6C29-40AA-A2A3-2072EB0B1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2B4C0-D3BC-49DE-A75A-729383B32386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6F6CE1-E3E2-496E-8D71-CEF887B97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0431EB-8917-49C1-85B4-46C6BBC89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FCEA5-4D63-40FB-B8E3-D4F5B6A1A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176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1F7541-961B-4907-A439-3A14A6E67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2B4C0-D3BC-49DE-A75A-729383B32386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9DB7A5-6C1C-4846-AF3A-C1F5E9B9A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F80417-C1C8-47C3-83E6-FA91EAB55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FCEA5-4D63-40FB-B8E3-D4F5B6A1A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759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3DA58-A5E6-4B28-8ABC-99A82B865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AAD61-B104-4507-A4FC-80201287D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439AA5-8A90-47C4-A444-04FAA37A46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09CEEE-CD24-4143-B7D4-9934EAEB8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2B4C0-D3BC-49DE-A75A-729383B32386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9819C3-B5A0-486D-ADC9-AC56DE1A1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189987-F4DB-46EE-8A6B-875CFAFB3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FCEA5-4D63-40FB-B8E3-D4F5B6A1A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265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53C6D-B4A9-4561-BA45-D50D68BCD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7C2042-0095-4526-8CBF-0816C08F50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5FB061-171D-4A7E-870E-45558588EC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F170C0-2B4F-4F44-BFE8-E64483951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2B4C0-D3BC-49DE-A75A-729383B32386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CA8F7E-A451-4029-B85D-14803477A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865C69-9806-4C85-89A7-D26AE0182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FCEA5-4D63-40FB-B8E3-D4F5B6A1A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097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15B7E9-A8AD-4361-873C-2AB52EC17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59E620-C81E-414B-B3B8-D163C91DC7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14D25A-D8FF-41E6-BE61-07617F9BBC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2B4C0-D3BC-49DE-A75A-729383B32386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387DFA-DDBB-4CF0-9436-40A2CA3F8C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1AA1A4-7FCF-4C14-8DE7-B1F9FF6517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FCEA5-4D63-40FB-B8E3-D4F5B6A1A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650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rdocumentation.org/packages/syuzhet/versions/1.0.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nrc.canada.ca/en/research-development/products-services/technical-advisory-services/sentiment-emotion-lexicon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Dale@RedCentreSoftware.com" TargetMode="External"/><Relationship Id="rId2" Type="http://schemas.openxmlformats.org/officeDocument/2006/relationships/hyperlink" Target="mailto:TKoster@knowledge-navigators-research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4D2A5-5E86-40DE-9879-66FBBA3843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5087" y="1227438"/>
            <a:ext cx="9441825" cy="1499287"/>
          </a:xfrm>
        </p:spPr>
        <p:txBody>
          <a:bodyPr>
            <a:normAutofit fontScale="90000"/>
          </a:bodyPr>
          <a:lstStyle/>
          <a:p>
            <a:r>
              <a:rPr lang="en-US" sz="5300" dirty="0"/>
              <a:t>Red Centre Software and </a:t>
            </a:r>
            <a:r>
              <a:rPr lang="en-US" sz="5300" dirty="0" err="1"/>
              <a:t>Phebi</a:t>
            </a:r>
            <a:r>
              <a:rPr lang="en-US" sz="5300" dirty="0"/>
              <a:t>:</a:t>
            </a:r>
            <a:br>
              <a:rPr lang="en-US" sz="5300" dirty="0"/>
            </a:br>
            <a:r>
              <a:rPr lang="en-US" sz="5300" dirty="0"/>
              <a:t> A New Approach to Text Analytics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7FAA9A-585E-427B-9057-0B93AFFE7B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3977" y="4727683"/>
            <a:ext cx="5324044" cy="1655762"/>
          </a:xfrm>
        </p:spPr>
        <p:txBody>
          <a:bodyPr/>
          <a:lstStyle/>
          <a:p>
            <a:r>
              <a:rPr lang="en-US" dirty="0"/>
              <a:t>26 May 2021</a:t>
            </a:r>
          </a:p>
          <a:p>
            <a:r>
              <a:rPr lang="en-US" dirty="0"/>
              <a:t>Copyright Red Centre Software 2021</a:t>
            </a:r>
          </a:p>
          <a:p>
            <a:r>
              <a:rPr lang="en-US" dirty="0"/>
              <a:t>Contact: dale@redcentresoftware.com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0B41FB-0D97-45B2-B9B9-C82199138F7B}"/>
              </a:ext>
            </a:extLst>
          </p:cNvPr>
          <p:cNvSpPr txBox="1"/>
          <p:nvPr/>
        </p:nvSpPr>
        <p:spPr>
          <a:xfrm>
            <a:off x="2766049" y="3059885"/>
            <a:ext cx="6659900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Introduction by Ton Koster, Knowledge Navigators</a:t>
            </a:r>
          </a:p>
          <a:p>
            <a:r>
              <a:rPr lang="en-US" sz="2400" dirty="0"/>
              <a:t>Presentation by Dr Dale Chant, Red Centre Software</a:t>
            </a:r>
          </a:p>
          <a:p>
            <a:endParaRPr lang="en-US" sz="1600" dirty="0"/>
          </a:p>
          <a:p>
            <a:pPr algn="ctr"/>
            <a:r>
              <a:rPr lang="en-US" sz="1600" dirty="0"/>
              <a:t>Marketing Insights Event, Netherlands Market Research Society</a:t>
            </a:r>
          </a:p>
          <a:p>
            <a:endParaRPr lang="en-AU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21DB9F-9D52-43F5-A758-66D16DFB2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080" y="107091"/>
            <a:ext cx="2213920" cy="44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904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B0F49-5B83-4CDF-A5E0-2F383907C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8695"/>
            <a:ext cx="7865076" cy="897924"/>
          </a:xfrm>
        </p:spPr>
        <p:txBody>
          <a:bodyPr>
            <a:normAutofit fontScale="90000"/>
          </a:bodyPr>
          <a:lstStyle/>
          <a:p>
            <a:r>
              <a:rPr lang="en-US" dirty="0"/>
              <a:t>Alternatives: Two Different Dictionary Lookup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996A5-AD98-45D5-88B4-1D3511486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632" y="1400434"/>
            <a:ext cx="10515600" cy="53092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1. </a:t>
            </a:r>
            <a:r>
              <a:rPr lang="en-US" sz="2400" b="1" dirty="0" err="1">
                <a:solidFill>
                  <a:srgbClr val="FF0000"/>
                </a:solidFill>
              </a:rPr>
              <a:t>Syuzhet</a:t>
            </a:r>
            <a:r>
              <a:rPr lang="en-US" sz="2400" dirty="0"/>
              <a:t> </a:t>
            </a:r>
          </a:p>
          <a:p>
            <a:pPr lvl="1"/>
            <a:r>
              <a:rPr lang="en-US" sz="1800" b="1" dirty="0"/>
              <a:t>Sum weighted words</a:t>
            </a:r>
            <a:r>
              <a:rPr lang="en-US" sz="1800" dirty="0"/>
              <a:t> to a response score</a:t>
            </a:r>
          </a:p>
          <a:p>
            <a:pPr lvl="1"/>
            <a:r>
              <a:rPr lang="en-US" sz="1800" dirty="0"/>
              <a:t>Dictionary: </a:t>
            </a:r>
            <a:r>
              <a:rPr lang="en-US" sz="1800" i="1" dirty="0"/>
              <a:t>good = +1, bad = -1, love = +2</a:t>
            </a:r>
          </a:p>
          <a:p>
            <a:pPr lvl="1"/>
            <a:r>
              <a:rPr lang="en-US" sz="1800" dirty="0"/>
              <a:t>For each verbatim </a:t>
            </a:r>
          </a:p>
          <a:p>
            <a:pPr lvl="2"/>
            <a:r>
              <a:rPr lang="en-US" sz="1600" dirty="0"/>
              <a:t>For each word, look up its weight and sum to an overall score</a:t>
            </a:r>
          </a:p>
          <a:p>
            <a:pPr lvl="2"/>
            <a:endParaRPr lang="en-US" sz="1600" dirty="0"/>
          </a:p>
          <a:p>
            <a:pPr lvl="1"/>
            <a:r>
              <a:rPr lang="en-US" sz="1800" dirty="0"/>
              <a:t>For example: </a:t>
            </a:r>
            <a:r>
              <a:rPr lang="en-US" sz="2000" b="1" i="1" dirty="0"/>
              <a:t>Love is good </a:t>
            </a:r>
            <a:r>
              <a:rPr lang="en-US" sz="1800" dirty="0"/>
              <a:t>= </a:t>
            </a:r>
            <a:r>
              <a:rPr lang="en-US" sz="2000" b="1" dirty="0"/>
              <a:t>2 + 1 = 3</a:t>
            </a:r>
            <a:endParaRPr lang="en-US" sz="1800" b="1" dirty="0"/>
          </a:p>
          <a:p>
            <a:endParaRPr lang="en-US" dirty="0"/>
          </a:p>
          <a:p>
            <a:pPr marL="0" indent="0">
              <a:buNone/>
            </a:pPr>
            <a:r>
              <a:rPr lang="en-US" sz="1800" b="1" dirty="0">
                <a:solidFill>
                  <a:srgbClr val="FF0000"/>
                </a:solidFill>
              </a:rPr>
              <a:t>2. NRC </a:t>
            </a:r>
            <a:r>
              <a:rPr lang="en-US" sz="1800" dirty="0"/>
              <a:t>(National Research Council of Canada)</a:t>
            </a:r>
          </a:p>
          <a:p>
            <a:pPr lvl="1"/>
            <a:r>
              <a:rPr lang="en-US" sz="1800" b="1" dirty="0" err="1"/>
              <a:t>Categorise</a:t>
            </a:r>
            <a:r>
              <a:rPr lang="en-US" sz="1800" b="1" dirty="0"/>
              <a:t> words </a:t>
            </a:r>
            <a:r>
              <a:rPr lang="en-US" sz="1800" dirty="0"/>
              <a:t>as subset of ten emotions: </a:t>
            </a:r>
            <a:r>
              <a:rPr lang="en-US" sz="1800" i="1" dirty="0"/>
              <a:t>anger, sadness, joy, trust</a:t>
            </a:r>
            <a:r>
              <a:rPr lang="en-US" sz="1800" dirty="0"/>
              <a:t>…</a:t>
            </a:r>
          </a:p>
          <a:p>
            <a:pPr lvl="1"/>
            <a:r>
              <a:rPr lang="en-US" sz="1800" dirty="0"/>
              <a:t>For each verbatim </a:t>
            </a:r>
          </a:p>
          <a:p>
            <a:pPr lvl="2"/>
            <a:r>
              <a:rPr lang="en-US" sz="1800" dirty="0"/>
              <a:t>For each word, look up its categories and merge to create a </a:t>
            </a:r>
            <a:br>
              <a:rPr lang="en-US" sz="1800" dirty="0"/>
            </a:br>
            <a:r>
              <a:rPr lang="en-US" sz="1800" dirty="0"/>
              <a:t>multi-response set</a:t>
            </a:r>
          </a:p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r>
              <a:rPr lang="en-US" sz="1800" dirty="0"/>
              <a:t>“abandoned” is NRC-coded as </a:t>
            </a:r>
            <a:r>
              <a:rPr lang="en-US" sz="1800" i="1" dirty="0"/>
              <a:t>anger, fear, negative</a:t>
            </a:r>
            <a:r>
              <a:rPr lang="en-US" sz="1800" dirty="0"/>
              <a:t> and </a:t>
            </a:r>
            <a:r>
              <a:rPr lang="en-US" sz="1800" i="1" dirty="0"/>
              <a:t>sadness</a:t>
            </a:r>
          </a:p>
          <a:p>
            <a:pPr marL="457200" lvl="1" indent="0"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8F3775E-B7DB-47E4-A7A4-445986A155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148836"/>
              </p:ext>
            </p:extLst>
          </p:nvPr>
        </p:nvGraphicFramePr>
        <p:xfrm>
          <a:off x="8511746" y="3837307"/>
          <a:ext cx="2621691" cy="27031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6064">
                  <a:extLst>
                    <a:ext uri="{9D8B030D-6E8A-4147-A177-3AD203B41FA5}">
                      <a16:colId xmlns:a16="http://schemas.microsoft.com/office/drawing/2014/main" val="2376761622"/>
                    </a:ext>
                  </a:extLst>
                </a:gridCol>
                <a:gridCol w="930742">
                  <a:extLst>
                    <a:ext uri="{9D8B030D-6E8A-4147-A177-3AD203B41FA5}">
                      <a16:colId xmlns:a16="http://schemas.microsoft.com/office/drawing/2014/main" val="907006441"/>
                    </a:ext>
                  </a:extLst>
                </a:gridCol>
                <a:gridCol w="584885">
                  <a:extLst>
                    <a:ext uri="{9D8B030D-6E8A-4147-A177-3AD203B41FA5}">
                      <a16:colId xmlns:a16="http://schemas.microsoft.com/office/drawing/2014/main" val="3673837184"/>
                    </a:ext>
                  </a:extLst>
                </a:gridCol>
              </a:tblGrid>
              <a:tr h="33789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abandoned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anger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1</a:t>
                      </a:r>
                      <a:endParaRPr lang="en-US" sz="1600" b="1" i="0" u="none" strike="noStrike" dirty="0">
                        <a:solidFill>
                          <a:srgbClr val="9C57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1072117"/>
                  </a:ext>
                </a:extLst>
              </a:tr>
              <a:tr h="33789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abandoned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anticipation</a:t>
                      </a:r>
                      <a:endParaRPr lang="en-US" sz="14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02163944"/>
                  </a:ext>
                </a:extLst>
              </a:tr>
              <a:tr h="33789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abandoned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disgust</a:t>
                      </a:r>
                      <a:endParaRPr lang="en-US" sz="14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52556363"/>
                  </a:ext>
                </a:extLst>
              </a:tr>
              <a:tr h="33789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abandoned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fear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1</a:t>
                      </a:r>
                      <a:endParaRPr lang="en-US" sz="1600" b="1" i="0" u="none" strike="noStrike" dirty="0">
                        <a:solidFill>
                          <a:srgbClr val="9C57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46210456"/>
                  </a:ext>
                </a:extLst>
              </a:tr>
              <a:tr h="33789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abandoned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joy</a:t>
                      </a:r>
                      <a:endParaRPr lang="en-US" sz="14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70497692"/>
                  </a:ext>
                </a:extLst>
              </a:tr>
              <a:tr h="33789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abandoned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negative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1</a:t>
                      </a:r>
                      <a:endParaRPr lang="en-US" sz="1600" b="1" i="0" u="none" strike="noStrike" dirty="0">
                        <a:solidFill>
                          <a:srgbClr val="9C57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38380093"/>
                  </a:ext>
                </a:extLst>
              </a:tr>
              <a:tr h="33789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abandoned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positive</a:t>
                      </a:r>
                      <a:endParaRPr lang="en-US" sz="14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7630205"/>
                  </a:ext>
                </a:extLst>
              </a:tr>
              <a:tr h="33789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abandoned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sadness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1</a:t>
                      </a:r>
                      <a:endParaRPr lang="en-US" sz="1600" b="1" i="0" u="none" strike="noStrike" dirty="0">
                        <a:solidFill>
                          <a:srgbClr val="9C57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42149394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F19B847-9AD9-4C1C-B181-F7C5100017D7}"/>
              </a:ext>
            </a:extLst>
          </p:cNvPr>
          <p:cNvCxnSpPr/>
          <p:nvPr/>
        </p:nvCxnSpPr>
        <p:spPr>
          <a:xfrm>
            <a:off x="616138" y="3652725"/>
            <a:ext cx="107043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5EA126D-8081-466E-8870-73D9B8480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080" y="107091"/>
            <a:ext cx="2213920" cy="44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726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86F90-AFBE-4457-ABFB-DFBDAEFA4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111843" cy="388637"/>
          </a:xfrm>
        </p:spPr>
        <p:txBody>
          <a:bodyPr>
            <a:normAutofit fontScale="90000"/>
          </a:bodyPr>
          <a:lstStyle/>
          <a:p>
            <a:r>
              <a:rPr lang="en-US" dirty="0"/>
              <a:t>Pros and Cons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60597-6C17-481A-8F2D-29F7CE60C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242" y="1091514"/>
            <a:ext cx="6629400" cy="1190367"/>
          </a:xfrm>
        </p:spPr>
        <p:txBody>
          <a:bodyPr>
            <a:normAutofit fontScale="85000" lnSpcReduction="20000"/>
          </a:bodyPr>
          <a:lstStyle/>
          <a:p>
            <a:r>
              <a:rPr lang="en-US" sz="1800" dirty="0"/>
              <a:t>Works on a </a:t>
            </a:r>
            <a:r>
              <a:rPr lang="en-US" sz="1800" b="1" dirty="0"/>
              <a:t>single case </a:t>
            </a:r>
            <a:r>
              <a:rPr lang="en-US" sz="1800" dirty="0"/>
              <a:t>(no training)</a:t>
            </a:r>
          </a:p>
          <a:p>
            <a:r>
              <a:rPr lang="en-US" sz="1800" b="1" dirty="0"/>
              <a:t>Transparent</a:t>
            </a:r>
            <a:r>
              <a:rPr lang="en-US" sz="1800" dirty="0"/>
              <a:t> processing (can reproduce with pen and paper)</a:t>
            </a:r>
          </a:p>
          <a:p>
            <a:r>
              <a:rPr lang="en-US" sz="1800" dirty="0"/>
              <a:t>The dictionaries (as text files) can be </a:t>
            </a:r>
            <a:r>
              <a:rPr lang="en-US" sz="1800" b="1" dirty="0"/>
              <a:t>edited/extended </a:t>
            </a:r>
            <a:r>
              <a:rPr lang="en-US" sz="1800" dirty="0"/>
              <a:t>as required</a:t>
            </a:r>
          </a:p>
          <a:p>
            <a:r>
              <a:rPr lang="en-US" sz="1800" dirty="0"/>
              <a:t>Analytically </a:t>
            </a:r>
            <a:r>
              <a:rPr lang="en-US" sz="1800" b="1" dirty="0"/>
              <a:t>robust</a:t>
            </a:r>
            <a:r>
              <a:rPr lang="en-US" sz="1800" dirty="0"/>
              <a:t> (as will be demonstrated)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B53D8A-D546-4276-B68F-A243B929F61E}"/>
              </a:ext>
            </a:extLst>
          </p:cNvPr>
          <p:cNvSpPr txBox="1"/>
          <p:nvPr/>
        </p:nvSpPr>
        <p:spPr>
          <a:xfrm>
            <a:off x="838201" y="984076"/>
            <a:ext cx="832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Pros:</a:t>
            </a:r>
            <a:endParaRPr lang="en-AU" sz="24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466A2D-EF80-44F2-A169-792A53D1784C}"/>
              </a:ext>
            </a:extLst>
          </p:cNvPr>
          <p:cNvSpPr txBox="1"/>
          <p:nvPr/>
        </p:nvSpPr>
        <p:spPr>
          <a:xfrm>
            <a:off x="838200" y="5954001"/>
            <a:ext cx="1081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Cons:</a:t>
            </a:r>
            <a:endParaRPr lang="en-AU" sz="2400" b="1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3E79FF7-2A0E-41C7-8AF2-E3B58E9C2223}"/>
              </a:ext>
            </a:extLst>
          </p:cNvPr>
          <p:cNvSpPr txBox="1">
            <a:spLocks/>
          </p:cNvSpPr>
          <p:nvPr/>
        </p:nvSpPr>
        <p:spPr>
          <a:xfrm>
            <a:off x="1670242" y="6092422"/>
            <a:ext cx="6147466" cy="3232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Some </a:t>
            </a:r>
            <a:r>
              <a:rPr lang="en-US" sz="1800" b="1" dirty="0"/>
              <a:t>false positives </a:t>
            </a:r>
            <a:r>
              <a:rPr lang="en-US" sz="1800" dirty="0"/>
              <a:t>– no accounting for context or negation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193933-FD52-4136-B49B-860D6EF78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080" y="107091"/>
            <a:ext cx="2213920" cy="4427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43DED0-0517-4419-BEBE-F7A115A4B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9180" y="2355630"/>
            <a:ext cx="2443740" cy="351833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511A44D-08BB-4DF6-9D00-37E1CC3C6B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2532" y="2349340"/>
            <a:ext cx="2970304" cy="352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084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B0A9D-B58D-4C3B-97AD-73753AF2B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743832" cy="582226"/>
          </a:xfrm>
        </p:spPr>
        <p:txBody>
          <a:bodyPr>
            <a:normAutofit fontScale="90000"/>
          </a:bodyPr>
          <a:lstStyle/>
          <a:p>
            <a:r>
              <a:rPr lang="en-US" dirty="0"/>
              <a:t>Academic Backing: </a:t>
            </a:r>
            <a:r>
              <a:rPr lang="en-US" dirty="0" err="1"/>
              <a:t>Syuzhet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FAFDF-E7B1-4232-A2E5-A4945CD5B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302" y="1199549"/>
            <a:ext cx="10515600" cy="1350062"/>
          </a:xfrm>
        </p:spPr>
        <p:txBody>
          <a:bodyPr>
            <a:normAutofit fontScale="62500" lnSpcReduction="20000"/>
          </a:bodyPr>
          <a:lstStyle/>
          <a:p>
            <a:r>
              <a:rPr lang="en-US" sz="2900" b="0" i="0" dirty="0">
                <a:solidFill>
                  <a:srgbClr val="374151"/>
                </a:solidFill>
                <a:effectLst/>
              </a:rPr>
              <a:t>The </a:t>
            </a:r>
            <a:r>
              <a:rPr lang="en-US" sz="2900" b="0" i="0" dirty="0" err="1">
                <a:solidFill>
                  <a:srgbClr val="374151"/>
                </a:solidFill>
                <a:effectLst/>
              </a:rPr>
              <a:t>Syuzhet</a:t>
            </a:r>
            <a:r>
              <a:rPr lang="en-US" sz="2900" b="0" i="0" dirty="0">
                <a:solidFill>
                  <a:srgbClr val="374151"/>
                </a:solidFill>
                <a:effectLst/>
              </a:rPr>
              <a:t> lexicon was developed by the Nebraska University Literary Lab under direction of Matthew L. Jockers, </a:t>
            </a:r>
            <a:r>
              <a:rPr lang="en-US" sz="2900" b="0" i="0" dirty="0">
                <a:solidFill>
                  <a:srgbClr val="0F1111"/>
                </a:solidFill>
                <a:effectLst/>
              </a:rPr>
              <a:t>Professor of English and Data Analytics at Washington State University</a:t>
            </a:r>
            <a:endParaRPr lang="en-US" sz="2900" dirty="0"/>
          </a:p>
          <a:p>
            <a:endParaRPr lang="en-US" dirty="0"/>
          </a:p>
          <a:p>
            <a:r>
              <a:rPr lang="en-US" dirty="0"/>
              <a:t>It is available as an </a:t>
            </a:r>
            <a:r>
              <a:rPr lang="en-US" b="1" dirty="0"/>
              <a:t>R package </a:t>
            </a:r>
            <a:r>
              <a:rPr lang="en-US" dirty="0"/>
              <a:t>at</a:t>
            </a:r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https://www.rdocumentation.org/packages/syuzhet/versions/1.0.6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AACCB7-42B5-4A93-9E7F-893A962CC5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7331" y="2801808"/>
            <a:ext cx="7953210" cy="35034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403647-6A59-4483-B1AC-3519DA3004B7}"/>
              </a:ext>
            </a:extLst>
          </p:cNvPr>
          <p:cNvSpPr txBox="1"/>
          <p:nvPr/>
        </p:nvSpPr>
        <p:spPr>
          <a:xfrm>
            <a:off x="1342768" y="6244281"/>
            <a:ext cx="1202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(from URL)</a:t>
            </a:r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DDB6E2-7119-4735-8DBC-F7120B0357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8080" y="107091"/>
            <a:ext cx="2213920" cy="44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916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14AA8-DEEC-41AE-AD93-C3CE65681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7292546" cy="475134"/>
          </a:xfrm>
        </p:spPr>
        <p:txBody>
          <a:bodyPr>
            <a:normAutofit fontScale="90000"/>
          </a:bodyPr>
          <a:lstStyle/>
          <a:p>
            <a:r>
              <a:rPr lang="en-US" dirty="0"/>
              <a:t>Academic Backing: NRC Categories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3001F-BB0B-4839-87CB-7CC8C0E4C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820" y="1143237"/>
            <a:ext cx="10515600" cy="58547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https://nrc.canada.ca/en/research-development/products-services/technical-advisory-services/sentiment-emotion-lexicons</a:t>
            </a:r>
            <a:endParaRPr lang="en-US" dirty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01C693-870C-4444-AF81-F9BA872586CC}"/>
              </a:ext>
            </a:extLst>
          </p:cNvPr>
          <p:cNvSpPr txBox="1"/>
          <p:nvPr/>
        </p:nvSpPr>
        <p:spPr>
          <a:xfrm>
            <a:off x="838200" y="6079525"/>
            <a:ext cx="7795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NRC lexicon is included in the R </a:t>
            </a:r>
            <a:r>
              <a:rPr lang="en-US" dirty="0" err="1"/>
              <a:t>Syuzhet</a:t>
            </a:r>
            <a:r>
              <a:rPr lang="en-US" dirty="0"/>
              <a:t> package. Non-commercial use is free.</a:t>
            </a:r>
            <a:endParaRPr lang="en-A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6A4958-CB2D-4909-9D62-17724BA90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2475" y="2160472"/>
            <a:ext cx="5894173" cy="31994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3988EC-0502-4964-8A10-0F5F4BFC80E4}"/>
              </a:ext>
            </a:extLst>
          </p:cNvPr>
          <p:cNvSpPr txBox="1"/>
          <p:nvPr/>
        </p:nvSpPr>
        <p:spPr>
          <a:xfrm>
            <a:off x="2302475" y="5359944"/>
            <a:ext cx="1202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(from URL)</a:t>
            </a:r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ED907F-C275-44E4-B74E-0B3C86217A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8080" y="107091"/>
            <a:ext cx="2213920" cy="44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342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42866-2D18-41F2-BABD-7D513ADEC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5438"/>
            <a:ext cx="10515600" cy="501980"/>
          </a:xfrm>
        </p:spPr>
        <p:txBody>
          <a:bodyPr>
            <a:normAutofit fontScale="90000"/>
          </a:bodyPr>
          <a:lstStyle/>
          <a:p>
            <a:r>
              <a:rPr lang="en-US" dirty="0"/>
              <a:t>Processing the </a:t>
            </a:r>
            <a:r>
              <a:rPr lang="en-US" dirty="0" err="1"/>
              <a:t>Phebi</a:t>
            </a:r>
            <a:r>
              <a:rPr lang="en-US" dirty="0"/>
              <a:t> SAV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233B0A-4E89-4CF6-98D0-7CF874B2A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515" y="882109"/>
            <a:ext cx="4066667" cy="30571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6A13E5-F91C-4325-8BF3-1DAB0BD6E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3583" y="882109"/>
            <a:ext cx="1047619" cy="30571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9D0DC1-BEAC-40FA-82A5-80CA2E69B5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748" y="1407375"/>
            <a:ext cx="2123810" cy="809524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DB5FD866-C134-4A77-A152-054CFBCDB18E}"/>
              </a:ext>
            </a:extLst>
          </p:cNvPr>
          <p:cNvSpPr/>
          <p:nvPr/>
        </p:nvSpPr>
        <p:spPr>
          <a:xfrm>
            <a:off x="3353499" y="1586896"/>
            <a:ext cx="1124125" cy="4504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AD742F35-C7DF-43A7-A55E-5191FC33B824}"/>
              </a:ext>
            </a:extLst>
          </p:cNvPr>
          <p:cNvSpPr/>
          <p:nvPr/>
        </p:nvSpPr>
        <p:spPr>
          <a:xfrm>
            <a:off x="8705182" y="1586895"/>
            <a:ext cx="1124125" cy="4504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808C8FA-07E2-45A2-BCD0-49E2D67F71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398" y="3304736"/>
            <a:ext cx="4028571" cy="3171429"/>
          </a:xfrm>
          <a:prstGeom prst="rect">
            <a:avLst/>
          </a:prstGeom>
        </p:spPr>
      </p:pic>
      <p:sp>
        <p:nvSpPr>
          <p:cNvPr id="17" name="Arrow: Right 16">
            <a:extLst>
              <a:ext uri="{FF2B5EF4-FFF2-40B4-BE49-F238E27FC236}">
                <a16:creationId xmlns:a16="http://schemas.microsoft.com/office/drawing/2014/main" id="{DB71367B-626F-43C1-9FFA-98C65B128074}"/>
              </a:ext>
            </a:extLst>
          </p:cNvPr>
          <p:cNvSpPr/>
          <p:nvPr/>
        </p:nvSpPr>
        <p:spPr>
          <a:xfrm rot="8507687">
            <a:off x="3415031" y="3079496"/>
            <a:ext cx="1124125" cy="4504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C13FA37B-C1EE-4DAB-A089-7F646E09B71D}"/>
              </a:ext>
            </a:extLst>
          </p:cNvPr>
          <p:cNvSpPr/>
          <p:nvPr/>
        </p:nvSpPr>
        <p:spPr>
          <a:xfrm>
            <a:off x="4655766" y="4751775"/>
            <a:ext cx="1124125" cy="4504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6917FD8-4FAE-4CCB-B081-EB0D89EE4E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2508" y="4185415"/>
            <a:ext cx="1095238" cy="179047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F6C7A8C-48A6-4EDA-8422-F53664A8B770}"/>
              </a:ext>
            </a:extLst>
          </p:cNvPr>
          <p:cNvSpPr txBox="1"/>
          <p:nvPr/>
        </p:nvSpPr>
        <p:spPr>
          <a:xfrm>
            <a:off x="3202006" y="1247363"/>
            <a:ext cx="1351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Merge text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67DCA89-2C76-46B6-973F-9EB879D1FC8C}"/>
              </a:ext>
            </a:extLst>
          </p:cNvPr>
          <p:cNvSpPr txBox="1"/>
          <p:nvPr/>
        </p:nvSpPr>
        <p:spPr>
          <a:xfrm>
            <a:off x="7615149" y="1228246"/>
            <a:ext cx="22744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Break out DT words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705F168-651F-49C0-9744-17F0C687370A}"/>
              </a:ext>
            </a:extLst>
          </p:cNvPr>
          <p:cNvSpPr txBox="1"/>
          <p:nvPr/>
        </p:nvSpPr>
        <p:spPr>
          <a:xfrm rot="19367472">
            <a:off x="2996099" y="2685966"/>
            <a:ext cx="1348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Translate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219CA6B-71CF-4C90-9368-6B1AD8E2F238}"/>
              </a:ext>
            </a:extLst>
          </p:cNvPr>
          <p:cNvSpPr txBox="1"/>
          <p:nvPr/>
        </p:nvSpPr>
        <p:spPr>
          <a:xfrm>
            <a:off x="3972353" y="4397995"/>
            <a:ext cx="23742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Break out </a:t>
            </a:r>
            <a:r>
              <a:rPr lang="en-US" sz="2000" b="1" dirty="0" err="1">
                <a:solidFill>
                  <a:srgbClr val="FF0000"/>
                </a:solidFill>
              </a:rPr>
              <a:t>Eng</a:t>
            </a:r>
            <a:r>
              <a:rPr lang="en-US" sz="2000" b="1" dirty="0">
                <a:solidFill>
                  <a:srgbClr val="FF0000"/>
                </a:solidFill>
              </a:rPr>
              <a:t> words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BD8191EA-1A40-4293-8CCB-12561BFF545F}"/>
              </a:ext>
            </a:extLst>
          </p:cNvPr>
          <p:cNvSpPr/>
          <p:nvPr/>
        </p:nvSpPr>
        <p:spPr>
          <a:xfrm>
            <a:off x="4638516" y="6236417"/>
            <a:ext cx="3875289" cy="4504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B951AC3-56D8-4DDB-BA1A-62D1A00622DB}"/>
              </a:ext>
            </a:extLst>
          </p:cNvPr>
          <p:cNvSpPr txBox="1"/>
          <p:nvPr/>
        </p:nvSpPr>
        <p:spPr>
          <a:xfrm>
            <a:off x="5047838" y="5943025"/>
            <a:ext cx="21050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Apply dictionaries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1B352A-F76C-4D74-B5DF-B0EF55435F8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39785"/>
          <a:stretch/>
        </p:blipFill>
        <p:spPr>
          <a:xfrm>
            <a:off x="8952135" y="5202256"/>
            <a:ext cx="1388170" cy="13523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8B53F9-226B-4CE7-B5D2-D6909D2AAA17}"/>
              </a:ext>
            </a:extLst>
          </p:cNvPr>
          <p:cNvSpPr txBox="1"/>
          <p:nvPr/>
        </p:nvSpPr>
        <p:spPr>
          <a:xfrm>
            <a:off x="666914" y="2174179"/>
            <a:ext cx="1981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(up to five responses)</a:t>
            </a:r>
            <a:endParaRPr lang="en-AU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338729-C70C-4745-9195-722E32A942F6}"/>
              </a:ext>
            </a:extLst>
          </p:cNvPr>
          <p:cNvSpPr txBox="1"/>
          <p:nvPr/>
        </p:nvSpPr>
        <p:spPr>
          <a:xfrm>
            <a:off x="10667999" y="4890450"/>
            <a:ext cx="14828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Repeat for Q3 and Q4</a:t>
            </a:r>
            <a:endParaRPr lang="en-AU" sz="3200" dirty="0">
              <a:solidFill>
                <a:srgbClr val="FF0000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8D2DC09-2433-4A78-859F-24A14417C2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78080" y="107091"/>
            <a:ext cx="2213920" cy="4427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9F14B4-CFCE-45D3-A569-BFEA40D4DF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29783" y="1033068"/>
            <a:ext cx="1184517" cy="3013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A0B2E39-F27D-4D1D-967D-69C6F853E8B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54274" y="4389869"/>
            <a:ext cx="660875" cy="157772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E4DC4BF-C6B2-421A-944D-5BB3BA8814F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71425" y="4354253"/>
            <a:ext cx="916958" cy="1715752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A91977A2-BC00-4C74-AB28-E8780E2D98BD}"/>
              </a:ext>
            </a:extLst>
          </p:cNvPr>
          <p:cNvSpPr txBox="1"/>
          <p:nvPr/>
        </p:nvSpPr>
        <p:spPr>
          <a:xfrm>
            <a:off x="666914" y="1012844"/>
            <a:ext cx="2311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Input .SAV variables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67218C-AB07-4DF8-B62F-1059355F2EE4}"/>
              </a:ext>
            </a:extLst>
          </p:cNvPr>
          <p:cNvSpPr/>
          <p:nvPr/>
        </p:nvSpPr>
        <p:spPr>
          <a:xfrm>
            <a:off x="8866072" y="4691470"/>
            <a:ext cx="1601281" cy="2008084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30CC31-E192-42CB-B994-20DB377621D6}"/>
              </a:ext>
            </a:extLst>
          </p:cNvPr>
          <p:cNvSpPr txBox="1"/>
          <p:nvPr/>
        </p:nvSpPr>
        <p:spPr>
          <a:xfrm>
            <a:off x="9027559" y="4751775"/>
            <a:ext cx="1278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Outputs</a:t>
            </a:r>
            <a:endParaRPr lang="en-A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602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E1299-A318-46F3-9356-D4A353D4C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130" y="175655"/>
            <a:ext cx="10515600" cy="578106"/>
          </a:xfrm>
        </p:spPr>
        <p:txBody>
          <a:bodyPr>
            <a:normAutofit fontScale="90000"/>
          </a:bodyPr>
          <a:lstStyle/>
          <a:p>
            <a:r>
              <a:rPr lang="en-US" dirty="0"/>
              <a:t>Language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020EE-A678-4132-B08C-E18B425B1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130" y="1228155"/>
            <a:ext cx="10515600" cy="522619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 Have used </a:t>
            </a:r>
            <a:r>
              <a:rPr lang="en-US" b="1" dirty="0"/>
              <a:t>English translations </a:t>
            </a:r>
            <a:r>
              <a:rPr lang="en-US" dirty="0"/>
              <a:t>of the verbatims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Alternatively, could translate the dictionaries to German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However, that </a:t>
            </a:r>
            <a:r>
              <a:rPr lang="en-US" b="1" dirty="0"/>
              <a:t>does not improve accuracy</a:t>
            </a:r>
            <a:r>
              <a:rPr lang="en-US" dirty="0"/>
              <a:t> much</a:t>
            </a:r>
          </a:p>
          <a:p>
            <a:pPr marL="0" indent="0">
              <a:buNone/>
            </a:pPr>
            <a:endParaRPr lang="en-US" sz="1400" dirty="0"/>
          </a:p>
          <a:p>
            <a:pPr lvl="1"/>
            <a:r>
              <a:rPr lang="en-US" dirty="0"/>
              <a:t>The key sentiment words have the </a:t>
            </a:r>
            <a:r>
              <a:rPr lang="en-US" b="1" dirty="0"/>
              <a:t>same basic meanings </a:t>
            </a:r>
            <a:r>
              <a:rPr lang="en-US" dirty="0"/>
              <a:t>in most languages</a:t>
            </a:r>
          </a:p>
          <a:p>
            <a:pPr marL="457200" lvl="1" indent="0">
              <a:buNone/>
            </a:pPr>
            <a:endParaRPr lang="en-US" sz="1100" dirty="0"/>
          </a:p>
          <a:p>
            <a:pPr lvl="1"/>
            <a:r>
              <a:rPr lang="en-US" dirty="0"/>
              <a:t>The Dictionary approach necessarily ignores grammar in all languages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And translating (via google Translate) has benefits:</a:t>
            </a:r>
          </a:p>
          <a:p>
            <a:endParaRPr lang="en-US" sz="1600" dirty="0"/>
          </a:p>
          <a:p>
            <a:pPr lvl="1"/>
            <a:r>
              <a:rPr lang="en-US" dirty="0"/>
              <a:t>Handles minor original language </a:t>
            </a:r>
            <a:r>
              <a:rPr lang="en-US" b="1" dirty="0"/>
              <a:t>typos and spelling mistakes</a:t>
            </a:r>
          </a:p>
          <a:p>
            <a:pPr marL="457200" lvl="1" indent="0">
              <a:buNone/>
            </a:pPr>
            <a:r>
              <a:rPr lang="en-US" sz="1900" dirty="0"/>
              <a:t>	</a:t>
            </a:r>
            <a:r>
              <a:rPr lang="en-US" sz="1900" i="1" dirty="0" err="1">
                <a:solidFill>
                  <a:srgbClr val="0070C0"/>
                </a:solidFill>
              </a:rPr>
              <a:t>L</a:t>
            </a:r>
            <a:r>
              <a:rPr lang="en-US" sz="1900" b="1" i="1" u="sng" dirty="0" err="1">
                <a:solidFill>
                  <a:srgbClr val="FF0000"/>
                </a:solidFill>
              </a:rPr>
              <a:t>s</a:t>
            </a:r>
            <a:r>
              <a:rPr lang="en-US" sz="1900" i="1" dirty="0" err="1">
                <a:solidFill>
                  <a:srgbClr val="0070C0"/>
                </a:solidFill>
              </a:rPr>
              <a:t>ngweiliges</a:t>
            </a:r>
            <a:r>
              <a:rPr lang="en-US" sz="1900" dirty="0"/>
              <a:t> (is corrected to) -&gt; </a:t>
            </a:r>
            <a:r>
              <a:rPr lang="en-US" sz="1900" i="1" dirty="0" err="1">
                <a:solidFill>
                  <a:srgbClr val="0070C0"/>
                </a:solidFill>
              </a:rPr>
              <a:t>L</a:t>
            </a:r>
            <a:r>
              <a:rPr lang="en-US" sz="1900" b="1" i="1" u="sng" dirty="0" err="1">
                <a:solidFill>
                  <a:srgbClr val="FF0000"/>
                </a:solidFill>
              </a:rPr>
              <a:t>a</a:t>
            </a:r>
            <a:r>
              <a:rPr lang="en-US" sz="1900" i="1" dirty="0" err="1">
                <a:solidFill>
                  <a:srgbClr val="0070C0"/>
                </a:solidFill>
              </a:rPr>
              <a:t>ngweiliges</a:t>
            </a:r>
            <a:r>
              <a:rPr lang="en-US" sz="1900" dirty="0"/>
              <a:t> (then translated to) -&gt; </a:t>
            </a:r>
            <a:r>
              <a:rPr lang="en-US" sz="1900" i="1" dirty="0">
                <a:solidFill>
                  <a:srgbClr val="0070C0"/>
                </a:solidFill>
              </a:rPr>
              <a:t>Boring</a:t>
            </a:r>
          </a:p>
          <a:p>
            <a:pPr marL="457200" lvl="1" indent="0">
              <a:buNone/>
            </a:pPr>
            <a:endParaRPr lang="en-US" sz="1100" dirty="0"/>
          </a:p>
          <a:p>
            <a:pPr lvl="1"/>
            <a:r>
              <a:rPr lang="en-US" b="1" dirty="0"/>
              <a:t>Maps</a:t>
            </a:r>
            <a:r>
              <a:rPr lang="en-US" dirty="0"/>
              <a:t> original language </a:t>
            </a:r>
            <a:r>
              <a:rPr lang="en-US" b="1" dirty="0"/>
              <a:t>synonyms</a:t>
            </a:r>
            <a:r>
              <a:rPr lang="en-US" dirty="0"/>
              <a:t> to a common target word (</a:t>
            </a:r>
            <a:r>
              <a:rPr lang="en-US" b="1" dirty="0"/>
              <a:t>netting</a:t>
            </a:r>
            <a:r>
              <a:rPr lang="en-US" dirty="0"/>
              <a:t>), increasing hit rates</a:t>
            </a:r>
          </a:p>
          <a:p>
            <a:pPr marL="914400" lvl="2" indent="0">
              <a:buNone/>
            </a:pPr>
            <a:r>
              <a:rPr lang="en-US" i="1" dirty="0" err="1">
                <a:solidFill>
                  <a:srgbClr val="0070C0"/>
                </a:solidFill>
              </a:rPr>
              <a:t>Cremig</a:t>
            </a:r>
            <a:r>
              <a:rPr lang="en-US" dirty="0"/>
              <a:t> and </a:t>
            </a:r>
            <a:r>
              <a:rPr lang="en-US" i="1" dirty="0" err="1">
                <a:solidFill>
                  <a:srgbClr val="0070C0"/>
                </a:solidFill>
              </a:rPr>
              <a:t>Sahnig</a:t>
            </a:r>
            <a:r>
              <a:rPr lang="en-US" dirty="0"/>
              <a:t> both translate to </a:t>
            </a:r>
            <a:r>
              <a:rPr lang="en-US" i="1" dirty="0">
                <a:solidFill>
                  <a:srgbClr val="0070C0"/>
                </a:solidFill>
              </a:rPr>
              <a:t>creamy</a:t>
            </a:r>
          </a:p>
          <a:p>
            <a:pPr lvl="1"/>
            <a:endParaRPr lang="en-US" sz="1100" dirty="0"/>
          </a:p>
          <a:p>
            <a:pPr lvl="1"/>
            <a:r>
              <a:rPr lang="en-US" dirty="0"/>
              <a:t>Facilitates </a:t>
            </a:r>
            <a:r>
              <a:rPr lang="en-US" b="1" dirty="0"/>
              <a:t>consistent analysis and reporting </a:t>
            </a:r>
            <a:r>
              <a:rPr lang="en-US" dirty="0"/>
              <a:t>across different language locales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69D997-74D4-40C4-9188-711695295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080" y="107091"/>
            <a:ext cx="2213920" cy="44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1423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B0237-F8C1-45DA-B172-A17DB3D03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710881" cy="598702"/>
          </a:xfrm>
        </p:spPr>
        <p:txBody>
          <a:bodyPr>
            <a:normAutofit fontScale="90000"/>
          </a:bodyPr>
          <a:lstStyle/>
          <a:p>
            <a:r>
              <a:rPr lang="en-US" dirty="0"/>
              <a:t>Hypothesis: Audio is Better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AD4A4-5F8C-4866-9E83-3C81C72E8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4594" y="2353327"/>
            <a:ext cx="6862812" cy="215134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Assessment Criteria:</a:t>
            </a:r>
          </a:p>
          <a:p>
            <a:r>
              <a:rPr lang="en-US" dirty="0"/>
              <a:t>Longer responses                       (data volume)</a:t>
            </a:r>
          </a:p>
          <a:p>
            <a:r>
              <a:rPr lang="en-US" dirty="0"/>
              <a:t>More emotion-bearing words (data signal)</a:t>
            </a:r>
          </a:p>
          <a:p>
            <a:r>
              <a:rPr lang="en-US" dirty="0"/>
              <a:t>Enables sharper distinctions    (data resolution)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4E1CF3-C2A0-40E0-8090-06499075B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080" y="107091"/>
            <a:ext cx="2213920" cy="44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7149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01757-EC3F-4A7E-8B04-A66010BC5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297" y="225083"/>
            <a:ext cx="3931508" cy="491610"/>
          </a:xfrm>
        </p:spPr>
        <p:txBody>
          <a:bodyPr>
            <a:normAutofit fontScale="90000"/>
          </a:bodyPr>
          <a:lstStyle/>
          <a:p>
            <a:r>
              <a:rPr lang="en-US" dirty="0"/>
              <a:t>Longer Responses</a:t>
            </a:r>
            <a:endParaRPr lang="en-A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932DC2-04CA-4BD5-A7FD-525A3AB367B6}"/>
              </a:ext>
            </a:extLst>
          </p:cNvPr>
          <p:cNvSpPr txBox="1"/>
          <p:nvPr/>
        </p:nvSpPr>
        <p:spPr>
          <a:xfrm>
            <a:off x="827903" y="980303"/>
            <a:ext cx="8718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Using the original German verbatims, Audio provides at least </a:t>
            </a:r>
            <a:r>
              <a:rPr lang="en-US" b="1" dirty="0"/>
              <a:t>three times more </a:t>
            </a:r>
            <a:r>
              <a:rPr lang="en-US" dirty="0"/>
              <a:t>raw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Audio is </a:t>
            </a:r>
            <a:r>
              <a:rPr lang="en-US" b="1" dirty="0"/>
              <a:t>significantly higher </a:t>
            </a:r>
            <a:r>
              <a:rPr lang="en-US" dirty="0"/>
              <a:t>at the 99% level</a:t>
            </a:r>
            <a:endParaRPr lang="en-AU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048CA68-0F8A-492E-BEE4-E5515E5A1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9620" y="2341501"/>
            <a:ext cx="5034726" cy="35120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785BA84-BC4E-411E-9FA4-565E2A509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304" y="2174685"/>
            <a:ext cx="5646193" cy="367890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36DFC21-2B83-47E1-8E93-F5F88F2EC2F5}"/>
              </a:ext>
            </a:extLst>
          </p:cNvPr>
          <p:cNvSpPr txBox="1"/>
          <p:nvPr/>
        </p:nvSpPr>
        <p:spPr>
          <a:xfrm>
            <a:off x="262255" y="6062913"/>
            <a:ext cx="60402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Totals:   27,054                       8,670                     7,179                     </a:t>
            </a:r>
            <a:endParaRPr lang="en-AU" sz="20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7A3B0C-31AC-4A56-BB4E-8A60D7920ACC}"/>
              </a:ext>
            </a:extLst>
          </p:cNvPr>
          <p:cNvSpPr txBox="1"/>
          <p:nvPr/>
        </p:nvSpPr>
        <p:spPr>
          <a:xfrm>
            <a:off x="6305412" y="6062913"/>
            <a:ext cx="5528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Averages:    15                        5                           4</a:t>
            </a:r>
            <a:endParaRPr lang="en-AU" sz="20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D769D4-0D0A-4DA3-9CBF-466CAFFDC8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8080" y="107091"/>
            <a:ext cx="2213920" cy="44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0443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7A5B5-FED1-41C9-9FC3-1BC027A22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358911"/>
            <a:ext cx="9673281" cy="581440"/>
          </a:xfrm>
        </p:spPr>
        <p:txBody>
          <a:bodyPr>
            <a:normAutofit fontScale="90000"/>
          </a:bodyPr>
          <a:lstStyle/>
          <a:p>
            <a:r>
              <a:rPr lang="en-US" dirty="0"/>
              <a:t>More Emotion-bearing Words: Share of Words</a:t>
            </a:r>
            <a:endParaRPr lang="en-A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CCF0FF-88EC-476B-9CC2-D223EBFEE7C4}"/>
              </a:ext>
            </a:extLst>
          </p:cNvPr>
          <p:cNvSpPr txBox="1"/>
          <p:nvPr/>
        </p:nvSpPr>
        <p:spPr>
          <a:xfrm>
            <a:off x="6804970" y="2691053"/>
            <a:ext cx="4821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55% of all </a:t>
            </a:r>
            <a:r>
              <a:rPr lang="en-US" sz="2400" b="1" dirty="0" err="1"/>
              <a:t>Syuzhet</a:t>
            </a:r>
            <a:r>
              <a:rPr lang="en-US" sz="2400" dirty="0"/>
              <a:t>-scored words are from the Audio collection</a:t>
            </a:r>
            <a:endParaRPr lang="en-AU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561293-7908-43C2-BF9F-2FB653F77178}"/>
              </a:ext>
            </a:extLst>
          </p:cNvPr>
          <p:cNvSpPr txBox="1"/>
          <p:nvPr/>
        </p:nvSpPr>
        <p:spPr>
          <a:xfrm>
            <a:off x="6804970" y="5330034"/>
            <a:ext cx="4821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54% of all NRC categorized  </a:t>
            </a:r>
            <a:r>
              <a:rPr lang="en-US" sz="2400" dirty="0"/>
              <a:t>words are from the Audio collection</a:t>
            </a:r>
            <a:endParaRPr lang="en-AU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5498B9-0594-499B-A588-0871D0F8B805}"/>
              </a:ext>
            </a:extLst>
          </p:cNvPr>
          <p:cNvSpPr txBox="1"/>
          <p:nvPr/>
        </p:nvSpPr>
        <p:spPr>
          <a:xfrm>
            <a:off x="6804970" y="1153879"/>
            <a:ext cx="4821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More words, but are they useful words?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Over </a:t>
            </a:r>
            <a:r>
              <a:rPr lang="en-US" b="1" dirty="0"/>
              <a:t>half the useful words </a:t>
            </a:r>
            <a:r>
              <a:rPr lang="en-US" dirty="0"/>
              <a:t>are from the Audio </a:t>
            </a:r>
            <a:r>
              <a:rPr lang="en-US" b="1" dirty="0"/>
              <a:t>one third of the cases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116DA1-AD48-4D89-A187-03A9AB4AE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645" y="1070629"/>
            <a:ext cx="5844058" cy="24158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40D570-7C42-4C09-9B97-B9BA2CD99D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697"/>
          <a:stretch/>
        </p:blipFill>
        <p:spPr>
          <a:xfrm>
            <a:off x="229553" y="3740311"/>
            <a:ext cx="5866447" cy="24580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CEF10F-8F86-47D9-BC24-6D847BEDFE23}"/>
              </a:ext>
            </a:extLst>
          </p:cNvPr>
          <p:cNvSpPr txBox="1"/>
          <p:nvPr/>
        </p:nvSpPr>
        <p:spPr>
          <a:xfrm>
            <a:off x="565990" y="6198312"/>
            <a:ext cx="5140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Q2 Assoc                   Q3 Like                  Q4 Enhance                   </a:t>
            </a:r>
            <a:endParaRPr lang="en-AU" dirty="0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AE49B7BF-060D-4B88-A702-97B01A25C00C}"/>
              </a:ext>
            </a:extLst>
          </p:cNvPr>
          <p:cNvSpPr/>
          <p:nvPr/>
        </p:nvSpPr>
        <p:spPr>
          <a:xfrm rot="10800000">
            <a:off x="6075613" y="5358728"/>
            <a:ext cx="654908" cy="2944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88897BAB-CD79-4C28-A5DA-500FB7FAF03B}"/>
              </a:ext>
            </a:extLst>
          </p:cNvPr>
          <p:cNvSpPr/>
          <p:nvPr/>
        </p:nvSpPr>
        <p:spPr>
          <a:xfrm rot="10800000">
            <a:off x="6075612" y="2715153"/>
            <a:ext cx="654908" cy="2944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23DF6E9-118F-4FFA-9A9A-CFB91B3D6D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8080" y="107091"/>
            <a:ext cx="2213920" cy="44278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C506978-727B-4D44-9B56-A8A584FF3E22}"/>
              </a:ext>
            </a:extLst>
          </p:cNvPr>
          <p:cNvSpPr/>
          <p:nvPr/>
        </p:nvSpPr>
        <p:spPr>
          <a:xfrm>
            <a:off x="5408285" y="3616758"/>
            <a:ext cx="722417" cy="7806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70501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7A5B5-FED1-41C9-9FC3-1BC027A22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56" y="408833"/>
            <a:ext cx="10515600" cy="581440"/>
          </a:xfrm>
        </p:spPr>
        <p:txBody>
          <a:bodyPr>
            <a:normAutofit fontScale="90000"/>
          </a:bodyPr>
          <a:lstStyle/>
          <a:p>
            <a:r>
              <a:rPr lang="en-US" dirty="0"/>
              <a:t>More Emotion-bearing Words: Proportion of Cases</a:t>
            </a:r>
            <a:endParaRPr lang="en-A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CCF0FF-88EC-476B-9CC2-D223EBFEE7C4}"/>
              </a:ext>
            </a:extLst>
          </p:cNvPr>
          <p:cNvSpPr txBox="1"/>
          <p:nvPr/>
        </p:nvSpPr>
        <p:spPr>
          <a:xfrm>
            <a:off x="6713070" y="1135949"/>
            <a:ext cx="4821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1.73 as ratio of (0.76+0.68)/2 = </a:t>
            </a:r>
            <a:r>
              <a:rPr lang="en-US" sz="2400" b="1" dirty="0"/>
              <a:t>2.4 times </a:t>
            </a:r>
            <a:r>
              <a:rPr lang="en-US" sz="2400" dirty="0"/>
              <a:t>greater emotion payload for </a:t>
            </a:r>
            <a:r>
              <a:rPr lang="en-US" sz="2400" b="1" dirty="0"/>
              <a:t>Audio </a:t>
            </a:r>
            <a:r>
              <a:rPr lang="en-US" sz="2400" b="1" dirty="0" err="1"/>
              <a:t>Syuzhet</a:t>
            </a:r>
            <a:endParaRPr lang="en-AU" sz="2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561293-7908-43C2-BF9F-2FB653F77178}"/>
              </a:ext>
            </a:extLst>
          </p:cNvPr>
          <p:cNvSpPr txBox="1"/>
          <p:nvPr/>
        </p:nvSpPr>
        <p:spPr>
          <a:xfrm>
            <a:off x="6929808" y="4166768"/>
            <a:ext cx="4821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2.25 as ratio of (1.29+1.06)/2 = </a:t>
            </a:r>
            <a:r>
              <a:rPr lang="en-AU" sz="2400" b="1" dirty="0"/>
              <a:t>1.92 </a:t>
            </a:r>
            <a:r>
              <a:rPr lang="en-US" sz="2400" b="1" dirty="0"/>
              <a:t>times </a:t>
            </a:r>
            <a:r>
              <a:rPr lang="en-US" sz="2400" dirty="0"/>
              <a:t>greater emotion payload for </a:t>
            </a:r>
            <a:r>
              <a:rPr lang="en-US" sz="2400" b="1" dirty="0"/>
              <a:t>Audio NRC</a:t>
            </a:r>
            <a:endParaRPr lang="en-AU" sz="2400" b="1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3B77EEA-456D-482C-A2E4-81F1BC67E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886" y="990272"/>
            <a:ext cx="5237618" cy="269201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EADA7CF-7DCD-4794-9C91-0F5842D92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152" y="3758689"/>
            <a:ext cx="5361434" cy="298865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F3B90E2-2073-4E3D-B881-426A7A47D2CB}"/>
              </a:ext>
            </a:extLst>
          </p:cNvPr>
          <p:cNvSpPr txBox="1"/>
          <p:nvPr/>
        </p:nvSpPr>
        <p:spPr>
          <a:xfrm>
            <a:off x="962193" y="3081756"/>
            <a:ext cx="853652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1.73</a:t>
            </a:r>
            <a:endParaRPr lang="en-AU" sz="14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23E025C-E332-4375-ACF8-8C25679B9DC3}"/>
              </a:ext>
            </a:extLst>
          </p:cNvPr>
          <p:cNvSpPr txBox="1"/>
          <p:nvPr/>
        </p:nvSpPr>
        <p:spPr>
          <a:xfrm>
            <a:off x="2659899" y="3090137"/>
            <a:ext cx="992660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0.76</a:t>
            </a:r>
            <a:endParaRPr lang="en-AU" sz="14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3BCFF46-D66E-4102-B6DE-870362F67DBA}"/>
              </a:ext>
            </a:extLst>
          </p:cNvPr>
          <p:cNvSpPr txBox="1"/>
          <p:nvPr/>
        </p:nvSpPr>
        <p:spPr>
          <a:xfrm>
            <a:off x="4392972" y="3081756"/>
            <a:ext cx="992660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0.68</a:t>
            </a:r>
            <a:endParaRPr lang="en-AU" sz="14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9DD3FCA-67E9-460A-84F4-4D51D3DFBAA0}"/>
              </a:ext>
            </a:extLst>
          </p:cNvPr>
          <p:cNvSpPr txBox="1"/>
          <p:nvPr/>
        </p:nvSpPr>
        <p:spPr>
          <a:xfrm>
            <a:off x="88556" y="3090137"/>
            <a:ext cx="644347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Avg:</a:t>
            </a:r>
            <a:endParaRPr lang="en-AU" sz="14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E5F5D61-8A3A-4C24-92A1-17BE07DC11CF}"/>
              </a:ext>
            </a:extLst>
          </p:cNvPr>
          <p:cNvSpPr txBox="1"/>
          <p:nvPr/>
        </p:nvSpPr>
        <p:spPr>
          <a:xfrm>
            <a:off x="4462476" y="5958070"/>
            <a:ext cx="853652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1.06</a:t>
            </a:r>
            <a:endParaRPr lang="en-AU" sz="14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5E4A01D-F414-45C8-886D-0AD1E3AE463B}"/>
              </a:ext>
            </a:extLst>
          </p:cNvPr>
          <p:cNvSpPr txBox="1"/>
          <p:nvPr/>
        </p:nvSpPr>
        <p:spPr>
          <a:xfrm>
            <a:off x="2695043" y="5958070"/>
            <a:ext cx="853652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1.29</a:t>
            </a:r>
            <a:endParaRPr lang="en-AU" sz="14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DF87059-0D4C-417F-81A2-53B71B891CD4}"/>
              </a:ext>
            </a:extLst>
          </p:cNvPr>
          <p:cNvSpPr txBox="1"/>
          <p:nvPr/>
        </p:nvSpPr>
        <p:spPr>
          <a:xfrm>
            <a:off x="962193" y="5958070"/>
            <a:ext cx="853652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2.25</a:t>
            </a:r>
            <a:endParaRPr lang="en-AU" sz="1400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FFE8EC6-46C2-430F-9765-67DDB52D34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8080" y="107091"/>
            <a:ext cx="2213920" cy="442784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C914C4-A69E-42CE-9602-F7EEFDFD31A5}"/>
              </a:ext>
            </a:extLst>
          </p:cNvPr>
          <p:cNvCxnSpPr>
            <a:cxnSpLocks/>
          </p:cNvCxnSpPr>
          <p:nvPr/>
        </p:nvCxnSpPr>
        <p:spPr>
          <a:xfrm>
            <a:off x="5757504" y="3670210"/>
            <a:ext cx="6130282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49F23F9E-2ED4-40EA-AC3B-D7C06A767FCD}"/>
              </a:ext>
            </a:extLst>
          </p:cNvPr>
          <p:cNvSpPr/>
          <p:nvPr/>
        </p:nvSpPr>
        <p:spPr>
          <a:xfrm>
            <a:off x="4889302" y="4077746"/>
            <a:ext cx="1006051" cy="861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2787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2D5623-7E93-40D5-A495-D2B88BFEA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4233"/>
            <a:ext cx="12192000" cy="578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33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C9D98-266A-4D70-9A85-21E760055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653" y="451624"/>
            <a:ext cx="5087488" cy="475134"/>
          </a:xfrm>
        </p:spPr>
        <p:txBody>
          <a:bodyPr>
            <a:normAutofit fontScale="90000"/>
          </a:bodyPr>
          <a:lstStyle/>
          <a:p>
            <a:r>
              <a:rPr lang="en-US" dirty="0"/>
              <a:t>Sharper Distinctions (1): </a:t>
            </a:r>
            <a:endParaRPr lang="en-A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90690A-950B-4C48-9312-467B0671EC0B}"/>
              </a:ext>
            </a:extLst>
          </p:cNvPr>
          <p:cNvSpPr txBox="1"/>
          <p:nvPr/>
        </p:nvSpPr>
        <p:spPr>
          <a:xfrm>
            <a:off x="587231" y="1643490"/>
            <a:ext cx="38607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Audio </a:t>
            </a:r>
            <a:r>
              <a:rPr lang="en-US" dirty="0" err="1"/>
              <a:t>Syuzhet</a:t>
            </a:r>
            <a:r>
              <a:rPr lang="en-US" dirty="0"/>
              <a:t> has </a:t>
            </a:r>
            <a:r>
              <a:rPr lang="en-US" b="1" dirty="0"/>
              <a:t>two to three times greater mean positivity </a:t>
            </a:r>
            <a:br>
              <a:rPr lang="en-US" b="1" dirty="0"/>
            </a:br>
            <a:r>
              <a:rPr lang="en-US" dirty="0"/>
              <a:t>at the 99% significance level</a:t>
            </a:r>
            <a:endParaRPr lang="en-A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587E83-197B-4C16-92CF-54A353C63B93}"/>
              </a:ext>
            </a:extLst>
          </p:cNvPr>
          <p:cNvSpPr txBox="1"/>
          <p:nvPr/>
        </p:nvSpPr>
        <p:spPr>
          <a:xfrm>
            <a:off x="7928617" y="2623124"/>
            <a:ext cx="2316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NRC Column </a:t>
            </a:r>
            <a:r>
              <a:rPr lang="en-US" b="1" dirty="0" err="1"/>
              <a:t>Percents</a:t>
            </a:r>
            <a:r>
              <a:rPr lang="en-US" b="1" dirty="0"/>
              <a:t>:</a:t>
            </a:r>
            <a:endParaRPr lang="en-AU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908C29D-7ABB-434C-9CBA-1133659D9C2E}"/>
              </a:ext>
            </a:extLst>
          </p:cNvPr>
          <p:cNvSpPr txBox="1"/>
          <p:nvPr/>
        </p:nvSpPr>
        <p:spPr>
          <a:xfrm>
            <a:off x="6461435" y="1643490"/>
            <a:ext cx="47079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Overall, on all NRC emotion categories, Audio </a:t>
            </a:r>
            <a:r>
              <a:rPr lang="en-US" b="1" dirty="0"/>
              <a:t>is significantly higher</a:t>
            </a:r>
            <a:r>
              <a:rPr lang="en-US" dirty="0"/>
              <a:t> (at 99%) than both Full Text and Text Box.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4EA705E-A458-4858-A525-6196671FB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080" y="107091"/>
            <a:ext cx="2213920" cy="4427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EC5DAF-43CA-4323-8FF2-B3E8E376F4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400" y="2992456"/>
            <a:ext cx="3557266" cy="31892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FD24950-1D3B-4656-B68C-CF04BE8DD4B4}"/>
              </a:ext>
            </a:extLst>
          </p:cNvPr>
          <p:cNvSpPr txBox="1"/>
          <p:nvPr/>
        </p:nvSpPr>
        <p:spPr>
          <a:xfrm>
            <a:off x="660526" y="2636917"/>
            <a:ext cx="2178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Mean </a:t>
            </a:r>
            <a:r>
              <a:rPr lang="en-US" b="1" dirty="0" err="1"/>
              <a:t>Syuzhet</a:t>
            </a:r>
            <a:r>
              <a:rPr lang="en-US" b="1" dirty="0"/>
              <a:t> Score:</a:t>
            </a:r>
            <a:endParaRPr lang="en-AU" b="1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A8E0A60-F66F-42C2-926B-254BD1100C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5782" y="2992456"/>
            <a:ext cx="3012298" cy="315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9800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C9D98-266A-4D70-9A85-21E760055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652" y="451623"/>
            <a:ext cx="9836601" cy="369333"/>
          </a:xfrm>
        </p:spPr>
        <p:txBody>
          <a:bodyPr>
            <a:normAutofit fontScale="90000"/>
          </a:bodyPr>
          <a:lstStyle/>
          <a:p>
            <a:r>
              <a:rPr lang="en-US" dirty="0"/>
              <a:t>Sharper Distinctions (2): Q2/3/4 Breakouts</a:t>
            </a:r>
            <a:endParaRPr lang="en-A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587E83-197B-4C16-92CF-54A353C63B93}"/>
              </a:ext>
            </a:extLst>
          </p:cNvPr>
          <p:cNvSpPr txBox="1"/>
          <p:nvPr/>
        </p:nvSpPr>
        <p:spPr>
          <a:xfrm>
            <a:off x="4967911" y="1113633"/>
            <a:ext cx="2256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NRC Column </a:t>
            </a:r>
            <a:r>
              <a:rPr lang="en-US" b="1" dirty="0" err="1"/>
              <a:t>Percents</a:t>
            </a:r>
            <a:endParaRPr lang="en-AU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908C29D-7ABB-434C-9CBA-1133659D9C2E}"/>
              </a:ext>
            </a:extLst>
          </p:cNvPr>
          <p:cNvSpPr txBox="1"/>
          <p:nvPr/>
        </p:nvSpPr>
        <p:spPr>
          <a:xfrm>
            <a:off x="2912436" y="5725031"/>
            <a:ext cx="6367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Audio </a:t>
            </a:r>
            <a:r>
              <a:rPr lang="en-US" b="1" dirty="0"/>
              <a:t>remains significantly higher </a:t>
            </a:r>
            <a:r>
              <a:rPr lang="en-US" dirty="0"/>
              <a:t>for most categories, although at reduced levels due to smaller bases</a:t>
            </a:r>
            <a:endParaRPr lang="en-AU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4EA705E-A458-4858-A525-6196671FB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080" y="107091"/>
            <a:ext cx="2213920" cy="44278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889D86A-CA40-433C-96C9-63B7BE6AC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807" y="1801603"/>
            <a:ext cx="3655486" cy="357641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19B3B60-60E6-44BE-AABC-E27CAC9D913A}"/>
              </a:ext>
            </a:extLst>
          </p:cNvPr>
          <p:cNvSpPr txBox="1"/>
          <p:nvPr/>
        </p:nvSpPr>
        <p:spPr>
          <a:xfrm>
            <a:off x="3238045" y="1476043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Q2 Assoc</a:t>
            </a:r>
            <a:endParaRPr lang="en-AU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DB5DC07-9678-4C12-A779-1EFD1B5179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053"/>
          <a:stretch/>
        </p:blipFill>
        <p:spPr>
          <a:xfrm>
            <a:off x="5015759" y="1801556"/>
            <a:ext cx="2260705" cy="3576416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B11EB39-C464-491C-808F-BEAD10C86C58}"/>
              </a:ext>
            </a:extLst>
          </p:cNvPr>
          <p:cNvSpPr txBox="1"/>
          <p:nvPr/>
        </p:nvSpPr>
        <p:spPr>
          <a:xfrm>
            <a:off x="5609340" y="1482965"/>
            <a:ext cx="1048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Q3 Liking</a:t>
            </a:r>
            <a:endParaRPr lang="en-AU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9E6DB14-88B6-4B96-9B77-ADFF8BDB6BA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373"/>
          <a:stretch/>
        </p:blipFill>
        <p:spPr>
          <a:xfrm>
            <a:off x="7395524" y="1801556"/>
            <a:ext cx="2237663" cy="35764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77A62367-5EF0-469F-A059-DE6CE3F6672C}"/>
              </a:ext>
            </a:extLst>
          </p:cNvPr>
          <p:cNvSpPr txBox="1"/>
          <p:nvPr/>
        </p:nvSpPr>
        <p:spPr>
          <a:xfrm>
            <a:off x="7858566" y="1475855"/>
            <a:ext cx="1311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Q4 Enhance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821591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B0237-F8C1-45DA-B172-A17DB3D03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4516395" cy="598702"/>
          </a:xfrm>
        </p:spPr>
        <p:txBody>
          <a:bodyPr>
            <a:normAutofit fontScale="90000"/>
          </a:bodyPr>
          <a:lstStyle/>
          <a:p>
            <a:r>
              <a:rPr lang="en-US" dirty="0"/>
              <a:t>Is Audio Better? - Yes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AD4A4-5F8C-4866-9E83-3C81C72E8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6777" y="1844005"/>
            <a:ext cx="5263926" cy="202366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Criteria: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Longer responses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More emotion-bearing words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Sharper distinctions</a:t>
            </a:r>
            <a:endParaRPr lang="en-A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5EB2F6-6677-4DE2-88CC-CFC590E29211}"/>
              </a:ext>
            </a:extLst>
          </p:cNvPr>
          <p:cNvSpPr txBox="1"/>
          <p:nvPr/>
        </p:nvSpPr>
        <p:spPr>
          <a:xfrm>
            <a:off x="1664044" y="4975654"/>
            <a:ext cx="75623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Next, we’ll look at the product test brands. Can </a:t>
            </a:r>
            <a:r>
              <a:rPr lang="en-US" dirty="0" err="1"/>
              <a:t>Syuzhet</a:t>
            </a:r>
            <a:r>
              <a:rPr lang="en-US" dirty="0"/>
              <a:t> and NRC help us to </a:t>
            </a:r>
            <a:r>
              <a:rPr lang="en-US" b="1" dirty="0"/>
              <a:t>make better sense </a:t>
            </a:r>
            <a:r>
              <a:rPr lang="en-US" dirty="0"/>
              <a:t>of the 43,000 words in terms of respondent </a:t>
            </a:r>
            <a:r>
              <a:rPr lang="en-US" b="1" dirty="0"/>
              <a:t>key concerns </a:t>
            </a:r>
            <a:r>
              <a:rPr lang="en-US" dirty="0"/>
              <a:t>and general </a:t>
            </a:r>
            <a:r>
              <a:rPr lang="en-US" b="1" dirty="0"/>
              <a:t>brand disposition</a:t>
            </a:r>
            <a:r>
              <a:rPr lang="en-US" dirty="0"/>
              <a:t>?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ECF844-DD2E-4E81-9A8E-3CDFC32D3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080" y="107091"/>
            <a:ext cx="2213920" cy="4427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C2AABF-5AE9-4484-9855-DBBADBB6CE19}"/>
              </a:ext>
            </a:extLst>
          </p:cNvPr>
          <p:cNvSpPr txBox="1"/>
          <p:nvPr/>
        </p:nvSpPr>
        <p:spPr>
          <a:xfrm>
            <a:off x="1664044" y="4316628"/>
            <a:ext cx="265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(And Text Box is the worst)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252378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A9C4C-93E9-4F9D-9A94-FD93669FF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519" y="239149"/>
            <a:ext cx="9393196" cy="436605"/>
          </a:xfrm>
        </p:spPr>
        <p:txBody>
          <a:bodyPr>
            <a:normAutofit fontScale="90000"/>
          </a:bodyPr>
          <a:lstStyle/>
          <a:p>
            <a:r>
              <a:rPr lang="en-US" dirty="0"/>
              <a:t>Arla and </a:t>
            </a:r>
            <a:r>
              <a:rPr lang="en-US" dirty="0" err="1"/>
              <a:t>Söbbeke</a:t>
            </a:r>
            <a:r>
              <a:rPr lang="en-US" dirty="0"/>
              <a:t> are Least Liked/Used</a:t>
            </a:r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E2AC852F-B360-47CD-AD42-EF8EF5F23F25}"/>
              </a:ext>
            </a:extLst>
          </p:cNvPr>
          <p:cNvSpPr/>
          <p:nvPr/>
        </p:nvSpPr>
        <p:spPr>
          <a:xfrm>
            <a:off x="5887050" y="6023246"/>
            <a:ext cx="583702" cy="37730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4883AA-E6C3-47BA-8F0C-6DFBE1DD1A76}"/>
              </a:ext>
            </a:extLst>
          </p:cNvPr>
          <p:cNvSpPr txBox="1"/>
          <p:nvPr/>
        </p:nvSpPr>
        <p:spPr>
          <a:xfrm>
            <a:off x="6842945" y="5137448"/>
            <a:ext cx="50690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Arla and </a:t>
            </a:r>
            <a:r>
              <a:rPr lang="en-US" sz="2000" dirty="0" err="1"/>
              <a:t>Söbbeke</a:t>
            </a:r>
            <a:r>
              <a:rPr lang="en-US" sz="2000" dirty="0"/>
              <a:t> are significantly disliked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Over 80% have never consumed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Do </a:t>
            </a:r>
            <a:r>
              <a:rPr lang="en-US" sz="2000" b="1" dirty="0" err="1"/>
              <a:t>Syuzhet</a:t>
            </a:r>
            <a:r>
              <a:rPr lang="en-US" sz="2000" b="1" dirty="0"/>
              <a:t> and NRC support/explain this?</a:t>
            </a:r>
            <a:endParaRPr lang="en-AU" sz="2000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1BF98CE-3921-419C-8558-2E5D67BC8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080" y="107091"/>
            <a:ext cx="2213920" cy="4427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349CDB-8F02-4144-994E-C0C570CB3B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776" y="1193567"/>
            <a:ext cx="5296474" cy="51944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29A64E4-0C00-4B0E-9D2F-10C18363AB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8901" y="1281198"/>
            <a:ext cx="595792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8819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709B1-4E17-4D31-8B60-4ED8BBAFF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29432" cy="448607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Syuzhet</a:t>
            </a:r>
            <a:r>
              <a:rPr lang="en-US" dirty="0"/>
              <a:t> on Q2 Agrees: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7A40DC-0E0E-45E4-AB9B-313E71C72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080" y="107091"/>
            <a:ext cx="2213920" cy="4427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C348A8-70D5-4933-8316-359CE4273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910" y="1588256"/>
            <a:ext cx="11112180" cy="482640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DA383A7-2BDA-4ABE-B22D-4F08E7FC275A}"/>
              </a:ext>
            </a:extLst>
          </p:cNvPr>
          <p:cNvSpPr/>
          <p:nvPr/>
        </p:nvSpPr>
        <p:spPr>
          <a:xfrm>
            <a:off x="6694940" y="5131366"/>
            <a:ext cx="615665" cy="809937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03AA8E-A977-441C-956C-DCF437F3F6F4}"/>
              </a:ext>
            </a:extLst>
          </p:cNvPr>
          <p:cNvSpPr/>
          <p:nvPr/>
        </p:nvSpPr>
        <p:spPr>
          <a:xfrm>
            <a:off x="10383183" y="5131366"/>
            <a:ext cx="615665" cy="809937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BA86E3-6AA1-4521-A2DC-B1FAB4856E4D}"/>
              </a:ext>
            </a:extLst>
          </p:cNvPr>
          <p:cNvSpPr/>
          <p:nvPr/>
        </p:nvSpPr>
        <p:spPr>
          <a:xfrm>
            <a:off x="3006697" y="5131366"/>
            <a:ext cx="615665" cy="809937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A1112C-C263-4344-8978-A706D3FB1B59}"/>
              </a:ext>
            </a:extLst>
          </p:cNvPr>
          <p:cNvSpPr txBox="1"/>
          <p:nvPr/>
        </p:nvSpPr>
        <p:spPr>
          <a:xfrm>
            <a:off x="3920366" y="1403468"/>
            <a:ext cx="3942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Arla is overall lowest, the most negative and least positive, followed by </a:t>
            </a:r>
            <a:r>
              <a:rPr lang="en-US" dirty="0" err="1"/>
              <a:t>Söbbeke</a:t>
            </a:r>
            <a:endParaRPr lang="en-AU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0D0FDEAA-AF18-41B5-AAA6-A3BEEEC28030}"/>
              </a:ext>
            </a:extLst>
          </p:cNvPr>
          <p:cNvSpPr/>
          <p:nvPr/>
        </p:nvSpPr>
        <p:spPr>
          <a:xfrm rot="5400000">
            <a:off x="3002071" y="2366415"/>
            <a:ext cx="624914" cy="3859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39352888-65EC-44C9-9D29-B688E548CA9E}"/>
              </a:ext>
            </a:extLst>
          </p:cNvPr>
          <p:cNvSpPr/>
          <p:nvPr/>
        </p:nvSpPr>
        <p:spPr>
          <a:xfrm>
            <a:off x="6051644" y="4549025"/>
            <a:ext cx="643296" cy="3538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D3BB7FBE-6E11-48E4-956E-4AA81CE90BB9}"/>
              </a:ext>
            </a:extLst>
          </p:cNvPr>
          <p:cNvSpPr/>
          <p:nvPr/>
        </p:nvSpPr>
        <p:spPr>
          <a:xfrm rot="7114280">
            <a:off x="10580095" y="1739175"/>
            <a:ext cx="70835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516563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E75EB-D6C3-4F48-8B2D-213EE7982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363995" cy="781287"/>
          </a:xfrm>
        </p:spPr>
        <p:txBody>
          <a:bodyPr>
            <a:normAutofit/>
          </a:bodyPr>
          <a:lstStyle/>
          <a:p>
            <a:r>
              <a:rPr lang="en-US" dirty="0"/>
              <a:t>NRC on Q2 Agrees</a:t>
            </a:r>
            <a:endParaRPr lang="en-A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EF6CC9-1D90-4E34-A05A-CE36219A9180}"/>
              </a:ext>
            </a:extLst>
          </p:cNvPr>
          <p:cNvSpPr txBox="1"/>
          <p:nvPr/>
        </p:nvSpPr>
        <p:spPr>
          <a:xfrm>
            <a:off x="4957710" y="5812018"/>
            <a:ext cx="1610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Strong Positive</a:t>
            </a:r>
            <a:endParaRPr lang="en-AU" b="1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2CBD47-0982-4B96-9CF3-4875C935D2EE}"/>
              </a:ext>
            </a:extLst>
          </p:cNvPr>
          <p:cNvSpPr txBox="1"/>
          <p:nvPr/>
        </p:nvSpPr>
        <p:spPr>
          <a:xfrm>
            <a:off x="1446881" y="5812018"/>
            <a:ext cx="1150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Conflicted</a:t>
            </a:r>
            <a:endParaRPr lang="en-A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CC2C3A-252C-4178-9D42-322891757E2B}"/>
              </a:ext>
            </a:extLst>
          </p:cNvPr>
          <p:cNvSpPr txBox="1"/>
          <p:nvPr/>
        </p:nvSpPr>
        <p:spPr>
          <a:xfrm>
            <a:off x="3150880" y="5814628"/>
            <a:ext cx="1534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Tends Positive</a:t>
            </a:r>
            <a:endParaRPr lang="en-AU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9D0B2A-1F88-43FB-950C-67E40D1FE8B2}"/>
              </a:ext>
            </a:extLst>
          </p:cNvPr>
          <p:cNvSpPr txBox="1"/>
          <p:nvPr/>
        </p:nvSpPr>
        <p:spPr>
          <a:xfrm>
            <a:off x="6756088" y="5814628"/>
            <a:ext cx="1610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Strong Positive</a:t>
            </a:r>
            <a:endParaRPr lang="en-AU" b="1" dirty="0">
              <a:solidFill>
                <a:srgbClr val="0070C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DD179D-360F-4546-ADA7-2298CE52A7E2}"/>
              </a:ext>
            </a:extLst>
          </p:cNvPr>
          <p:cNvSpPr txBox="1"/>
          <p:nvPr/>
        </p:nvSpPr>
        <p:spPr>
          <a:xfrm>
            <a:off x="8465391" y="5814628"/>
            <a:ext cx="1704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Strong Negative</a:t>
            </a:r>
            <a:endParaRPr lang="en-AU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6FAD9B-4255-482A-ABB2-53667FE134B3}"/>
              </a:ext>
            </a:extLst>
          </p:cNvPr>
          <p:cNvSpPr txBox="1"/>
          <p:nvPr/>
        </p:nvSpPr>
        <p:spPr>
          <a:xfrm>
            <a:off x="10353382" y="5812018"/>
            <a:ext cx="1628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7F7F"/>
                </a:solidFill>
              </a:rPr>
              <a:t>Tends Negative</a:t>
            </a:r>
            <a:endParaRPr lang="en-AU" b="1" dirty="0">
              <a:solidFill>
                <a:srgbClr val="FF7F7F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46D4E0-A6AE-49C4-968C-1C5A1E799B40}"/>
              </a:ext>
            </a:extLst>
          </p:cNvPr>
          <p:cNvSpPr txBox="1"/>
          <p:nvPr/>
        </p:nvSpPr>
        <p:spPr>
          <a:xfrm>
            <a:off x="4284895" y="1823352"/>
            <a:ext cx="3738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Verbatim NRC within Brand</a:t>
            </a:r>
            <a:endParaRPr lang="en-AU" sz="2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35A972-E1AD-4EF4-88A6-5244383716B4}"/>
              </a:ext>
            </a:extLst>
          </p:cNvPr>
          <p:cNvSpPr txBox="1"/>
          <p:nvPr/>
        </p:nvSpPr>
        <p:spPr>
          <a:xfrm>
            <a:off x="838200" y="1301578"/>
            <a:ext cx="3610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Showing only the significance levels:</a:t>
            </a:r>
            <a:endParaRPr lang="en-AU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92DDC2F-AC6C-4076-859B-00157CE96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080" y="107091"/>
            <a:ext cx="2213920" cy="44278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A3DD530-22BE-4B28-9994-0466C8067274}"/>
              </a:ext>
            </a:extLst>
          </p:cNvPr>
          <p:cNvSpPr/>
          <p:nvPr/>
        </p:nvSpPr>
        <p:spPr>
          <a:xfrm>
            <a:off x="253528" y="4208171"/>
            <a:ext cx="376788" cy="510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4034C1BB-8A83-4188-BAC4-22821E92E8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013" y="2347850"/>
            <a:ext cx="11621459" cy="320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743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54019-4D3C-4779-BCAA-C056DA66E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11962" cy="452781"/>
          </a:xfrm>
        </p:spPr>
        <p:txBody>
          <a:bodyPr>
            <a:normAutofit fontScale="90000"/>
          </a:bodyPr>
          <a:lstStyle/>
          <a:p>
            <a:r>
              <a:rPr lang="en-US" dirty="0"/>
              <a:t>Correspondence Analysis on Q2 NRC Agrees</a:t>
            </a:r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7355E4-6B9B-4B07-B014-D60214C60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596" y="1009122"/>
            <a:ext cx="7659823" cy="52467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535C337-2F64-4CA0-8E36-2C2CD83DB296}"/>
              </a:ext>
            </a:extLst>
          </p:cNvPr>
          <p:cNvSpPr txBox="1"/>
          <p:nvPr/>
        </p:nvSpPr>
        <p:spPr>
          <a:xfrm>
            <a:off x="8900466" y="6088461"/>
            <a:ext cx="3064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 likewise for Q3 and Q4…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3AB46C-8439-46A6-864C-A33F1860A8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8080" y="107091"/>
            <a:ext cx="2213920" cy="44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696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FF888-73C3-414B-A79A-AEEAB4B57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720534" cy="443591"/>
          </a:xfrm>
        </p:spPr>
        <p:txBody>
          <a:bodyPr>
            <a:normAutofit fontScale="90000"/>
          </a:bodyPr>
          <a:lstStyle/>
          <a:p>
            <a:r>
              <a:rPr lang="en-US" dirty="0"/>
              <a:t>Drill Down: Word Frequencies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A3C61-2524-4691-A02D-279FB6692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7921"/>
            <a:ext cx="10515600" cy="361817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Verbatim words can be sorted by frequency to help identify themes, concerns  and messages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5560C7-CC41-48D7-8121-39CF13411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080" y="107091"/>
            <a:ext cx="2213920" cy="4427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A0884A-B8AE-462E-8A3D-390BEF830EA3}"/>
              </a:ext>
            </a:extLst>
          </p:cNvPr>
          <p:cNvSpPr txBox="1"/>
          <p:nvPr/>
        </p:nvSpPr>
        <p:spPr>
          <a:xfrm>
            <a:off x="7158971" y="2403172"/>
            <a:ext cx="45168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Delicious, fruity, fresh strawberries in yoghurt – healthy and tasty</a:t>
            </a:r>
            <a:endParaRPr lang="en-AU" sz="20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7D257D-DDFB-4371-B85B-658D9C71A57D}"/>
              </a:ext>
            </a:extLst>
          </p:cNvPr>
          <p:cNvSpPr txBox="1"/>
          <p:nvPr/>
        </p:nvSpPr>
        <p:spPr>
          <a:xfrm>
            <a:off x="7158971" y="5090378"/>
            <a:ext cx="4654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/>
              <a:t>Protein</a:t>
            </a:r>
            <a:r>
              <a:rPr lang="en-US" sz="2400" dirty="0"/>
              <a:t> and </a:t>
            </a:r>
            <a:r>
              <a:rPr lang="en-US" sz="2400" i="1" dirty="0"/>
              <a:t>organic</a:t>
            </a:r>
            <a:r>
              <a:rPr lang="en-US" sz="2400" dirty="0"/>
              <a:t> both apply to only one brand each, so not thematic</a:t>
            </a:r>
            <a:endParaRPr lang="en-AU" sz="2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BCDBFA6-2BD8-40E9-B86B-18BBF4000235}"/>
              </a:ext>
            </a:extLst>
          </p:cNvPr>
          <p:cNvSpPr/>
          <p:nvPr/>
        </p:nvSpPr>
        <p:spPr>
          <a:xfrm>
            <a:off x="7113021" y="2334247"/>
            <a:ext cx="4204402" cy="827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356051-83D2-4D96-A57E-4E5815F76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168" y="1522682"/>
            <a:ext cx="5900205" cy="504813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C788DD5-2A17-47CC-AF8A-B4ACBD0D1B38}"/>
              </a:ext>
            </a:extLst>
          </p:cNvPr>
          <p:cNvSpPr/>
          <p:nvPr/>
        </p:nvSpPr>
        <p:spPr>
          <a:xfrm>
            <a:off x="516168" y="5137647"/>
            <a:ext cx="1115048" cy="238474"/>
          </a:xfrm>
          <a:prstGeom prst="rect">
            <a:avLst/>
          </a:prstGeom>
          <a:solidFill>
            <a:srgbClr val="FFFF00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F79C3B9-779E-486C-911C-155232A88474}"/>
              </a:ext>
            </a:extLst>
          </p:cNvPr>
          <p:cNvSpPr/>
          <p:nvPr/>
        </p:nvSpPr>
        <p:spPr>
          <a:xfrm>
            <a:off x="516168" y="5814167"/>
            <a:ext cx="1115048" cy="192988"/>
          </a:xfrm>
          <a:prstGeom prst="rect">
            <a:avLst/>
          </a:prstGeom>
          <a:solidFill>
            <a:srgbClr val="FFFF00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71A6C3E-D5BC-48A2-A010-5F025FF48733}"/>
              </a:ext>
            </a:extLst>
          </p:cNvPr>
          <p:cNvSpPr/>
          <p:nvPr/>
        </p:nvSpPr>
        <p:spPr>
          <a:xfrm>
            <a:off x="5736080" y="5791424"/>
            <a:ext cx="680293" cy="215731"/>
          </a:xfrm>
          <a:prstGeom prst="rect">
            <a:avLst/>
          </a:prstGeom>
          <a:solidFill>
            <a:srgbClr val="FFFF00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9884549-DC30-43D8-8F68-7D0CD2494747}"/>
              </a:ext>
            </a:extLst>
          </p:cNvPr>
          <p:cNvSpPr/>
          <p:nvPr/>
        </p:nvSpPr>
        <p:spPr>
          <a:xfrm>
            <a:off x="5055787" y="5160389"/>
            <a:ext cx="680293" cy="215731"/>
          </a:xfrm>
          <a:prstGeom prst="rect">
            <a:avLst/>
          </a:prstGeom>
          <a:solidFill>
            <a:srgbClr val="FFFF00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7244C1-84C2-4D29-AEA1-7AE770517815}"/>
              </a:ext>
            </a:extLst>
          </p:cNvPr>
          <p:cNvSpPr txBox="1"/>
          <p:nvPr/>
        </p:nvSpPr>
        <p:spPr>
          <a:xfrm>
            <a:off x="7113021" y="3980247"/>
            <a:ext cx="4654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Big Farmer, Arla and </a:t>
            </a:r>
            <a:r>
              <a:rPr lang="en-US" sz="2400" dirty="0" err="1"/>
              <a:t>Söbbeke</a:t>
            </a:r>
            <a:r>
              <a:rPr lang="en-US" sz="2400" dirty="0"/>
              <a:t> are weak to nothing on </a:t>
            </a:r>
            <a:r>
              <a:rPr lang="en-US" sz="2400" i="1" dirty="0"/>
              <a:t>creamy</a:t>
            </a:r>
            <a:r>
              <a:rPr lang="en-US" sz="2400" dirty="0"/>
              <a:t> </a:t>
            </a:r>
            <a:endParaRPr lang="en-AU" sz="2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9E15D41-F853-4751-A97F-3BE4D01BECB9}"/>
              </a:ext>
            </a:extLst>
          </p:cNvPr>
          <p:cNvSpPr/>
          <p:nvPr/>
        </p:nvSpPr>
        <p:spPr>
          <a:xfrm>
            <a:off x="516168" y="3861010"/>
            <a:ext cx="1115048" cy="238474"/>
          </a:xfrm>
          <a:prstGeom prst="rect">
            <a:avLst/>
          </a:prstGeom>
          <a:solidFill>
            <a:srgbClr val="FFFF00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37279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FF888-73C3-414B-A79A-AEEAB4B57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203357" cy="443591"/>
          </a:xfrm>
        </p:spPr>
        <p:txBody>
          <a:bodyPr>
            <a:normAutofit fontScale="90000"/>
          </a:bodyPr>
          <a:lstStyle/>
          <a:p>
            <a:r>
              <a:rPr lang="en-US" dirty="0"/>
              <a:t>Drill Down: </a:t>
            </a:r>
            <a:r>
              <a:rPr lang="en-US" dirty="0" err="1"/>
              <a:t>Syuzhet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A3C61-2524-4691-A02D-279FB6692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4531"/>
            <a:ext cx="10515600" cy="33346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 verbatims can be sorted by </a:t>
            </a:r>
            <a:r>
              <a:rPr lang="en-US" dirty="0" err="1"/>
              <a:t>Syuzhet</a:t>
            </a:r>
            <a:r>
              <a:rPr lang="en-US" dirty="0"/>
              <a:t> score and NRC category for human review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5560C7-CC41-48D7-8121-39CF13411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080" y="107091"/>
            <a:ext cx="2213920" cy="4427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B9DEFE-41A6-47DC-9046-AEECD09D3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829" y="1473572"/>
            <a:ext cx="9889918" cy="51452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48CFD55-7E55-422D-A03C-EEB90497EAA9}"/>
              </a:ext>
            </a:extLst>
          </p:cNvPr>
          <p:cNvSpPr txBox="1"/>
          <p:nvPr/>
        </p:nvSpPr>
        <p:spPr>
          <a:xfrm>
            <a:off x="838200" y="1520764"/>
            <a:ext cx="5374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indicates why Arla attracts negative sentiment</a:t>
            </a:r>
            <a:endParaRPr lang="en-AU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3712EC-B211-493B-9097-1AB7226E0657}"/>
              </a:ext>
            </a:extLst>
          </p:cNvPr>
          <p:cNvSpPr/>
          <p:nvPr/>
        </p:nvSpPr>
        <p:spPr>
          <a:xfrm>
            <a:off x="7260061" y="1473572"/>
            <a:ext cx="555992" cy="493077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>
                <a:shade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05169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59D9B-92C7-4AE5-AACA-329C3A2DA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085" y="238939"/>
            <a:ext cx="3515353" cy="428219"/>
          </a:xfrm>
        </p:spPr>
        <p:txBody>
          <a:bodyPr>
            <a:normAutofit fontScale="90000"/>
          </a:bodyPr>
          <a:lstStyle/>
          <a:p>
            <a:r>
              <a:rPr lang="en-US" dirty="0"/>
              <a:t>Drill Down: NRC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00CD3B-948E-4E7C-8238-A003B525A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080" y="107091"/>
            <a:ext cx="2213920" cy="4427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00EFEA-D81E-4992-9C07-2CA4A822A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968" y="1295782"/>
            <a:ext cx="11111569" cy="528970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BF0549B-0595-4054-9EF3-0B3A40435D1D}"/>
              </a:ext>
            </a:extLst>
          </p:cNvPr>
          <p:cNvSpPr/>
          <p:nvPr/>
        </p:nvSpPr>
        <p:spPr>
          <a:xfrm>
            <a:off x="6722449" y="1295782"/>
            <a:ext cx="399762" cy="427333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9450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CAB4EA-3ADA-4ECB-91FF-790AAD8C4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8422"/>
            <a:ext cx="12192000" cy="572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6909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AE9D3-84C5-4459-9144-D510137FA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732903" cy="549275"/>
          </a:xfrm>
        </p:spPr>
        <p:txBody>
          <a:bodyPr>
            <a:normAutofit fontScale="90000"/>
          </a:bodyPr>
          <a:lstStyle/>
          <a:p>
            <a:r>
              <a:rPr lang="en-US" dirty="0"/>
              <a:t>Conclusions</a:t>
            </a:r>
            <a:endParaRPr lang="en-A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83EDF0-81E8-4297-B1BF-D110D901ECD4}"/>
              </a:ext>
            </a:extLst>
          </p:cNvPr>
          <p:cNvSpPr txBox="1"/>
          <p:nvPr/>
        </p:nvSpPr>
        <p:spPr>
          <a:xfrm>
            <a:off x="838200" y="1327947"/>
            <a:ext cx="9077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Audio carries a bigger and better emotional payload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</a:t>
            </a:r>
            <a:r>
              <a:rPr lang="en-US" sz="2400" dirty="0" err="1"/>
              <a:t>Syuzhet</a:t>
            </a:r>
            <a:r>
              <a:rPr lang="en-US" sz="2400" dirty="0"/>
              <a:t> and NRC dictionaries provide  a versatile and general-purpose way to extract and </a:t>
            </a:r>
            <a:r>
              <a:rPr lang="en-US" sz="2400" dirty="0" err="1"/>
              <a:t>analyse</a:t>
            </a:r>
            <a:r>
              <a:rPr lang="en-US" sz="2400" dirty="0"/>
              <a:t> emotional sentiment from text</a:t>
            </a:r>
            <a:endParaRPr lang="en-AU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31B9BF-CA01-4C77-A2AD-61AF51A2A9B9}"/>
              </a:ext>
            </a:extLst>
          </p:cNvPr>
          <p:cNvSpPr txBox="1"/>
          <p:nvPr/>
        </p:nvSpPr>
        <p:spPr>
          <a:xfrm>
            <a:off x="838200" y="4329724"/>
            <a:ext cx="11055591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For further information on </a:t>
            </a:r>
            <a:r>
              <a:rPr lang="en-US" sz="2000" b="1" dirty="0" err="1"/>
              <a:t>Phebi</a:t>
            </a:r>
            <a:r>
              <a:rPr lang="en-US" sz="2000" b="1" dirty="0"/>
              <a:t>: </a:t>
            </a:r>
            <a:r>
              <a:rPr lang="en-US" sz="2000" b="1" dirty="0">
                <a:hlinkClick r:id="rId2"/>
              </a:rPr>
              <a:t>TKoster@knowledge-navigators-research.com</a:t>
            </a:r>
            <a:endParaRPr lang="en-US" sz="2000" b="1" dirty="0"/>
          </a:p>
          <a:p>
            <a:endParaRPr lang="en-US" sz="2000" b="1" dirty="0"/>
          </a:p>
          <a:p>
            <a:r>
              <a:rPr lang="en-US" sz="2000" b="1" dirty="0"/>
              <a:t>For further information on Red Centre Software products and services: </a:t>
            </a:r>
            <a:r>
              <a:rPr lang="en-US" sz="2000" b="1" dirty="0">
                <a:hlinkClick r:id="rId3"/>
              </a:rPr>
              <a:t>Dale@RedCentreSoftware.com</a:t>
            </a:r>
            <a:endParaRPr lang="en-US" sz="2000" b="1" dirty="0"/>
          </a:p>
          <a:p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67B9A7-AB26-4463-A5EB-B109ADE82E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8080" y="107091"/>
            <a:ext cx="2213920" cy="44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286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1AAED-0CFA-4DEB-B242-36BE188EF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3766751" cy="446302"/>
          </a:xfrm>
        </p:spPr>
        <p:txBody>
          <a:bodyPr>
            <a:normAutofit fontScale="90000"/>
          </a:bodyPr>
          <a:lstStyle/>
          <a:p>
            <a:r>
              <a:rPr lang="en-US" dirty="0"/>
              <a:t>The Presentation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37FE2-2815-4375-BA6A-7E46B6C50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23" y="1113051"/>
            <a:ext cx="11936626" cy="4859381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000" dirty="0"/>
              <a:t>Red Centre Software is working with </a:t>
            </a:r>
            <a:r>
              <a:rPr lang="en-US" sz="2000" dirty="0" err="1"/>
              <a:t>Phebi</a:t>
            </a:r>
            <a:r>
              <a:rPr lang="en-US" sz="2000" dirty="0"/>
              <a:t> to </a:t>
            </a:r>
            <a:r>
              <a:rPr lang="en-US" sz="2000" b="1" dirty="0"/>
              <a:t>add enhanced text analytics </a:t>
            </a:r>
            <a:r>
              <a:rPr lang="en-US" sz="2000" dirty="0"/>
              <a:t>for transcribed verbatims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r>
              <a:rPr lang="en-US" sz="2000" dirty="0"/>
              <a:t>Within the MR world, RCS has advanced some novel approaches to text analytics</a:t>
            </a:r>
          </a:p>
          <a:p>
            <a:pPr lvl="2"/>
            <a:r>
              <a:rPr lang="en-US" sz="1800" b="1" dirty="0"/>
              <a:t>Fuzzy text matching </a:t>
            </a:r>
            <a:r>
              <a:rPr lang="en-US" sz="1800" dirty="0"/>
              <a:t>to extract narrative themes (Birks et al, 2013)</a:t>
            </a:r>
          </a:p>
          <a:p>
            <a:pPr lvl="2"/>
            <a:r>
              <a:rPr lang="en-US" sz="1800" b="1" dirty="0"/>
              <a:t>Dictionaries</a:t>
            </a:r>
            <a:r>
              <a:rPr lang="en-US" sz="1800" dirty="0"/>
              <a:t> for sentiment look-ups (IJMR, 2019)</a:t>
            </a:r>
          </a:p>
          <a:p>
            <a:pPr lvl="2"/>
            <a:r>
              <a:rPr lang="en-US" sz="1800" dirty="0"/>
              <a:t>Handling </a:t>
            </a:r>
            <a:r>
              <a:rPr lang="en-US" sz="1800" b="1" dirty="0"/>
              <a:t>huge twitter feeds </a:t>
            </a:r>
            <a:r>
              <a:rPr lang="en-US" sz="1800" dirty="0"/>
              <a:t>(upcoming MRS Big Qual conference)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r>
              <a:rPr lang="en-US" sz="2000" dirty="0"/>
              <a:t>This presentation looks at how the </a:t>
            </a:r>
            <a:r>
              <a:rPr lang="en-US" sz="2000" b="1" dirty="0"/>
              <a:t>dictionary</a:t>
            </a:r>
            <a:r>
              <a:rPr lang="en-US" sz="2000" dirty="0"/>
              <a:t> approach</a:t>
            </a:r>
          </a:p>
          <a:p>
            <a:pPr lvl="2"/>
            <a:r>
              <a:rPr lang="en-US" sz="1800" dirty="0"/>
              <a:t>Addresses some </a:t>
            </a:r>
            <a:r>
              <a:rPr lang="en-US" sz="1800" b="1" dirty="0"/>
              <a:t>inherent limitations in AI/ML </a:t>
            </a:r>
            <a:r>
              <a:rPr lang="en-US" sz="1800" dirty="0"/>
              <a:t>text analytics </a:t>
            </a:r>
          </a:p>
          <a:p>
            <a:pPr lvl="2"/>
            <a:r>
              <a:rPr lang="en-US" sz="1800" dirty="0"/>
              <a:t>Validates the proposition that </a:t>
            </a:r>
            <a:r>
              <a:rPr lang="en-US" sz="1800" b="1" dirty="0"/>
              <a:t>audio is </a:t>
            </a:r>
            <a:r>
              <a:rPr lang="en-US" sz="1800" b="1" i="1" dirty="0"/>
              <a:t>better</a:t>
            </a:r>
            <a:r>
              <a:rPr lang="en-US" sz="1800" b="1" dirty="0"/>
              <a:t> </a:t>
            </a:r>
            <a:r>
              <a:rPr lang="en-AU" sz="1800" dirty="0"/>
              <a:t>(richer, deeper, more nuanced, sharper distinctions) </a:t>
            </a:r>
            <a:r>
              <a:rPr lang="en-US" sz="1800" dirty="0"/>
              <a:t>than keyboard</a:t>
            </a:r>
          </a:p>
          <a:p>
            <a:pPr lvl="2"/>
            <a:r>
              <a:rPr lang="en-US" sz="1800" dirty="0"/>
              <a:t>Can </a:t>
            </a:r>
            <a:r>
              <a:rPr lang="en-US" sz="1800" b="1" dirty="0"/>
              <a:t>enrich</a:t>
            </a:r>
            <a:r>
              <a:rPr lang="en-US" sz="1800" dirty="0"/>
              <a:t> verbatims analysis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r>
              <a:rPr lang="en-AU" sz="2000" dirty="0"/>
              <a:t>The survey is really a verbatim methodology test (</a:t>
            </a:r>
            <a:r>
              <a:rPr lang="en-AU" sz="2000" b="1" i="1" dirty="0"/>
              <a:t>audio</a:t>
            </a:r>
            <a:r>
              <a:rPr lang="en-AU" sz="2000" dirty="0"/>
              <a:t> vs </a:t>
            </a:r>
            <a:r>
              <a:rPr lang="en-AU" sz="2000" b="1" i="1" dirty="0"/>
              <a:t>free text </a:t>
            </a:r>
            <a:r>
              <a:rPr lang="en-AU" sz="2000" dirty="0"/>
              <a:t>vs </a:t>
            </a:r>
            <a:r>
              <a:rPr lang="en-AU" sz="2000" b="1" i="1" dirty="0"/>
              <a:t>text boxes</a:t>
            </a:r>
            <a:r>
              <a:rPr lang="en-AU" sz="2000" dirty="0"/>
              <a:t>) which</a:t>
            </a:r>
          </a:p>
          <a:p>
            <a:pPr lvl="2"/>
            <a:r>
              <a:rPr lang="en-AU" sz="1800" dirty="0"/>
              <a:t>Uses a classic </a:t>
            </a:r>
            <a:r>
              <a:rPr lang="en-AU" sz="1800" b="1" dirty="0"/>
              <a:t>product/packaging concept test </a:t>
            </a:r>
            <a:r>
              <a:rPr lang="en-AU" sz="1800" dirty="0"/>
              <a:t>as the data input, and</a:t>
            </a:r>
          </a:p>
          <a:p>
            <a:pPr lvl="2"/>
            <a:r>
              <a:rPr lang="en-AU" sz="1800" dirty="0"/>
              <a:t>Was fielded in German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5ABDCB-6FB3-4C46-BF95-3B45F0839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080" y="107091"/>
            <a:ext cx="2213920" cy="44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073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39FD9-4ED0-449E-A039-AE1A2CE3E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46301"/>
          </a:xfrm>
        </p:spPr>
        <p:txBody>
          <a:bodyPr>
            <a:normAutofit fontScale="90000"/>
          </a:bodyPr>
          <a:lstStyle/>
          <a:p>
            <a:r>
              <a:rPr lang="en-US" dirty="0"/>
              <a:t>The Products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18E3B98-9E9B-4812-99F5-F9936EEE1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845" y="1140947"/>
            <a:ext cx="2494666" cy="2288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828F211E-AB7B-4BEC-B53F-9873DE5C7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2" y="1096948"/>
            <a:ext cx="2138013" cy="290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A03069-EB40-4CEF-BDDF-1943AB0CA7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2051" y="1096949"/>
            <a:ext cx="2683028" cy="23320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0F045E-3CEB-491C-AB83-BB9BD6A252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5619" y="1096948"/>
            <a:ext cx="3241155" cy="23320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7782E3-3219-42FE-ADA8-588948AFC8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6845" y="4003428"/>
            <a:ext cx="2494666" cy="2220096"/>
          </a:xfrm>
          <a:prstGeom prst="rect">
            <a:avLst/>
          </a:prstGeom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18A222F0-86A4-4750-AF6C-C26688880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823" y="3620782"/>
            <a:ext cx="1971483" cy="298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877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B70E3-CA93-48A3-8450-34D469E6E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001530" cy="573989"/>
          </a:xfrm>
        </p:spPr>
        <p:txBody>
          <a:bodyPr>
            <a:normAutofit fontScale="90000"/>
          </a:bodyPr>
          <a:lstStyle/>
          <a:p>
            <a:r>
              <a:rPr lang="en-US" dirty="0"/>
              <a:t>The Survey Design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F8604C-7392-4EC6-B70A-633083E6C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790" y="1108381"/>
            <a:ext cx="3428508" cy="6751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918C57-CE13-4160-8591-20098B023A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310950"/>
            <a:ext cx="6542903" cy="19862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CF2A84-7D90-4081-90BF-8E423012B7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647585"/>
            <a:ext cx="5702643" cy="15472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2AEAEC-E2A1-4FBD-8AD6-8F4E5C4CA323}"/>
              </a:ext>
            </a:extLst>
          </p:cNvPr>
          <p:cNvSpPr txBox="1"/>
          <p:nvPr/>
        </p:nvSpPr>
        <p:spPr>
          <a:xfrm>
            <a:off x="8324335" y="1017373"/>
            <a:ext cx="2117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Format by Brand:</a:t>
            </a:r>
            <a:endParaRPr lang="en-AU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F55A7D-843A-4F7E-A064-A0EC1D4E68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8260" y="1683267"/>
            <a:ext cx="4250601" cy="234915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02A753-D393-431F-BF91-A381F756D08A}"/>
              </a:ext>
            </a:extLst>
          </p:cNvPr>
          <p:cNvCxnSpPr>
            <a:cxnSpLocks/>
          </p:cNvCxnSpPr>
          <p:nvPr/>
        </p:nvCxnSpPr>
        <p:spPr>
          <a:xfrm>
            <a:off x="7475838" y="1248033"/>
            <a:ext cx="0" cy="4959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2EC8695-D36F-4D57-9B58-7D29356B5421}"/>
              </a:ext>
            </a:extLst>
          </p:cNvPr>
          <p:cNvSpPr txBox="1"/>
          <p:nvPr/>
        </p:nvSpPr>
        <p:spPr>
          <a:xfrm>
            <a:off x="8283145" y="4328984"/>
            <a:ext cx="36999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100 respondents per source format per brand = 100*3*6 = 1,800 stacked cases</a:t>
            </a:r>
          </a:p>
          <a:p>
            <a:endParaRPr lang="en-US" dirty="0"/>
          </a:p>
          <a:p>
            <a:r>
              <a:rPr lang="en-US" dirty="0"/>
              <a:t>Plus 36 ‘noise’ verbatims for realism</a:t>
            </a:r>
            <a:endParaRPr lang="en-AU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301B092-BC27-4138-BB85-5295E0BDDB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78080" y="107091"/>
            <a:ext cx="2213920" cy="44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439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692B6-8B90-45B1-A4C9-7F49CF858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342870" cy="545156"/>
          </a:xfrm>
        </p:spPr>
        <p:txBody>
          <a:bodyPr>
            <a:normAutofit fontScale="90000"/>
          </a:bodyPr>
          <a:lstStyle/>
          <a:p>
            <a:r>
              <a:rPr lang="en-US" dirty="0"/>
              <a:t>The Three Verbatim Collection Methods</a:t>
            </a:r>
            <a:endParaRPr lang="en-A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4D475E-333F-4455-9A43-A020A1B1A0B4}"/>
              </a:ext>
            </a:extLst>
          </p:cNvPr>
          <p:cNvSpPr txBox="1"/>
          <p:nvPr/>
        </p:nvSpPr>
        <p:spPr>
          <a:xfrm>
            <a:off x="1043060" y="2442871"/>
            <a:ext cx="1701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Audio (1)</a:t>
            </a:r>
            <a:endParaRPr lang="en-AU" sz="24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8E3C1B-5FF8-499F-B33D-10F2561CA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0127" y="3646065"/>
            <a:ext cx="6404919" cy="112355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542A73-5A75-4D4B-90C2-CBC62E21BB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0065" y="1969090"/>
            <a:ext cx="6371968" cy="1268862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DBAA433-7467-4D4A-95C7-F75A23B89F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0065" y="5177737"/>
            <a:ext cx="6792036" cy="1278705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6A5D2E4-6D35-49D5-8C19-29D7151F52F0}"/>
              </a:ext>
            </a:extLst>
          </p:cNvPr>
          <p:cNvSpPr txBox="1"/>
          <p:nvPr/>
        </p:nvSpPr>
        <p:spPr>
          <a:xfrm>
            <a:off x="1043060" y="3953464"/>
            <a:ext cx="2120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Free Text (2)</a:t>
            </a:r>
            <a:endParaRPr lang="en-AU" sz="24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7718B0-80E8-41A0-86E0-7C81F40403C4}"/>
              </a:ext>
            </a:extLst>
          </p:cNvPr>
          <p:cNvSpPr txBox="1"/>
          <p:nvPr/>
        </p:nvSpPr>
        <p:spPr>
          <a:xfrm>
            <a:off x="1043060" y="5642429"/>
            <a:ext cx="2228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Text Boxes (3)</a:t>
            </a:r>
            <a:endParaRPr lang="en-AU" sz="24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5369A2-2B3E-4908-BDF1-4D1E1F579C0C}"/>
              </a:ext>
            </a:extLst>
          </p:cNvPr>
          <p:cNvSpPr txBox="1"/>
          <p:nvPr/>
        </p:nvSpPr>
        <p:spPr>
          <a:xfrm>
            <a:off x="889686" y="1215571"/>
            <a:ext cx="9597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Q2. Please consider the product. What spontaneous associations (thoughts, inner images) come to mind when you look at it?</a:t>
            </a:r>
            <a:endParaRPr lang="en-AU" sz="1400" i="1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36F908D-D75D-4543-9902-E46FB53386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8080" y="107091"/>
            <a:ext cx="2213920" cy="44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515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F4FDA-8F81-4D99-AEAB-E611D29A7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53000" cy="503967"/>
          </a:xfrm>
        </p:spPr>
        <p:txBody>
          <a:bodyPr>
            <a:normAutofit fontScale="90000"/>
          </a:bodyPr>
          <a:lstStyle/>
          <a:p>
            <a:r>
              <a:rPr lang="en-US" dirty="0"/>
              <a:t>The Verbatim Variables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690BA-F251-4E35-B310-2478DCCCB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14501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variables of interest are</a:t>
            </a:r>
          </a:p>
          <a:p>
            <a:r>
              <a:rPr lang="en-US" dirty="0"/>
              <a:t>Q2 </a:t>
            </a:r>
            <a:r>
              <a:rPr lang="en-US" dirty="0" err="1"/>
              <a:t>Assoziationen</a:t>
            </a:r>
            <a:r>
              <a:rPr lang="en-US" dirty="0"/>
              <a:t> (Associations)</a:t>
            </a:r>
          </a:p>
          <a:p>
            <a:r>
              <a:rPr lang="en-US" dirty="0"/>
              <a:t>Q3 </a:t>
            </a:r>
            <a:r>
              <a:rPr lang="en-US" dirty="0" err="1"/>
              <a:t>Gefaellt</a:t>
            </a:r>
            <a:r>
              <a:rPr lang="en-US" dirty="0"/>
              <a:t> (Liking)</a:t>
            </a:r>
          </a:p>
          <a:p>
            <a:r>
              <a:rPr lang="en-US" dirty="0"/>
              <a:t>Q4 </a:t>
            </a:r>
            <a:r>
              <a:rPr lang="en-US" dirty="0" err="1"/>
              <a:t>Verbesserungen</a:t>
            </a:r>
            <a:r>
              <a:rPr lang="en-US" dirty="0"/>
              <a:t> (Enhancements as suggested by respondent)</a:t>
            </a:r>
            <a:endParaRPr lang="en-A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F72189-3B66-49A7-BBA3-0E9493AD23D2}"/>
              </a:ext>
            </a:extLst>
          </p:cNvPr>
          <p:cNvSpPr txBox="1"/>
          <p:nvPr/>
        </p:nvSpPr>
        <p:spPr>
          <a:xfrm>
            <a:off x="2446498" y="4254243"/>
            <a:ext cx="61139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Total DT Words = 42,903</a:t>
            </a:r>
          </a:p>
          <a:p>
            <a:r>
              <a:rPr lang="en-US" sz="2800" b="1" dirty="0"/>
              <a:t>  </a:t>
            </a:r>
            <a:r>
              <a:rPr lang="en-US" sz="2000" b="1" dirty="0"/>
              <a:t>  </a:t>
            </a:r>
            <a:r>
              <a:rPr lang="en-US" sz="2800" b="1" dirty="0"/>
              <a:t>/300 respondents = 143</a:t>
            </a:r>
          </a:p>
          <a:p>
            <a:r>
              <a:rPr lang="en-US" sz="2400" b="1" dirty="0"/>
              <a:t>          /6 brands                = 24</a:t>
            </a:r>
            <a:r>
              <a:rPr lang="en-AU" sz="2000" b="1" dirty="0"/>
              <a:t> words per brand</a:t>
            </a:r>
            <a:endParaRPr lang="en-US" sz="2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2FE8CC-DF99-4082-B076-38FB50DD2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080" y="107091"/>
            <a:ext cx="2213920" cy="44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570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E73CA-E646-4734-83B2-5454D7833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6131011" cy="1101210"/>
          </a:xfrm>
        </p:spPr>
        <p:txBody>
          <a:bodyPr>
            <a:normAutofit fontScale="90000"/>
          </a:bodyPr>
          <a:lstStyle/>
          <a:p>
            <a:r>
              <a:rPr lang="en-US" dirty="0"/>
              <a:t>The Problem with AI/ML for </a:t>
            </a:r>
            <a:br>
              <a:rPr lang="en-US" dirty="0"/>
            </a:br>
            <a:r>
              <a:rPr lang="en-US" b="1" u="sng" dirty="0"/>
              <a:t>Text</a:t>
            </a:r>
            <a:r>
              <a:rPr lang="en-US" dirty="0"/>
              <a:t> Sentiment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D1FAC-BDC9-43E6-8FAE-71E1B398E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3" y="2084172"/>
            <a:ext cx="7497509" cy="371938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Needs a </a:t>
            </a:r>
            <a:r>
              <a:rPr lang="en-US" b="1" dirty="0"/>
              <a:t>large training set </a:t>
            </a:r>
            <a:r>
              <a:rPr lang="en-US" dirty="0"/>
              <a:t>– expensive human coders</a:t>
            </a:r>
          </a:p>
          <a:p>
            <a:endParaRPr lang="en-US" dirty="0"/>
          </a:p>
          <a:p>
            <a:r>
              <a:rPr lang="en-US" b="1" dirty="0"/>
              <a:t>Domain-specific</a:t>
            </a:r>
            <a:r>
              <a:rPr lang="en-US" dirty="0"/>
              <a:t> – if trained on FMCG, not much use for political polling</a:t>
            </a:r>
          </a:p>
          <a:p>
            <a:endParaRPr lang="en-US" dirty="0"/>
          </a:p>
          <a:p>
            <a:r>
              <a:rPr lang="en-US" b="1" dirty="0"/>
              <a:t>Black box </a:t>
            </a:r>
            <a:r>
              <a:rPr lang="en-US" dirty="0"/>
              <a:t>– cannot explain neural net </a:t>
            </a:r>
            <a:br>
              <a:rPr lang="en-US" dirty="0"/>
            </a:br>
            <a:r>
              <a:rPr lang="en-US" dirty="0"/>
              <a:t>determinations to a client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Not useful for most </a:t>
            </a:r>
            <a:r>
              <a:rPr lang="en-US" b="1" dirty="0"/>
              <a:t>small data sets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62C85D-B950-4A46-9750-135FF876F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5362" y="2149966"/>
            <a:ext cx="3579568" cy="44912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A847C3-3298-4A5E-9569-C3017A4F4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8080" y="107091"/>
            <a:ext cx="2213920" cy="442784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D431A44E-BCDA-4601-B013-2645ABCA5823}"/>
              </a:ext>
            </a:extLst>
          </p:cNvPr>
          <p:cNvSpPr/>
          <p:nvPr/>
        </p:nvSpPr>
        <p:spPr>
          <a:xfrm>
            <a:off x="6376087" y="4395607"/>
            <a:ext cx="1445740" cy="2306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1962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6516</TotalTime>
  <Words>1364</Words>
  <Application>Microsoft Office PowerPoint</Application>
  <PresentationFormat>Widescreen</PresentationFormat>
  <Paragraphs>217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Wingdings</vt:lpstr>
      <vt:lpstr>Office Theme</vt:lpstr>
      <vt:lpstr>Red Centre Software and Phebi:  A New Approach to Text Analytics</vt:lpstr>
      <vt:lpstr>PowerPoint Presentation</vt:lpstr>
      <vt:lpstr>PowerPoint Presentation</vt:lpstr>
      <vt:lpstr>The Presentation</vt:lpstr>
      <vt:lpstr>The Products</vt:lpstr>
      <vt:lpstr>The Survey Design</vt:lpstr>
      <vt:lpstr>The Three Verbatim Collection Methods</vt:lpstr>
      <vt:lpstr>The Verbatim Variables</vt:lpstr>
      <vt:lpstr>The Problem with AI/ML for  Text Sentiment Analysis</vt:lpstr>
      <vt:lpstr>Alternatives: Two Different Dictionary Lookup Systems</vt:lpstr>
      <vt:lpstr>Pros and Cons</vt:lpstr>
      <vt:lpstr>Academic Backing: Syuzhet</vt:lpstr>
      <vt:lpstr>Academic Backing: NRC Categories</vt:lpstr>
      <vt:lpstr>Processing the Phebi SAV</vt:lpstr>
      <vt:lpstr>Language Issues</vt:lpstr>
      <vt:lpstr>Hypothesis: Audio is Better</vt:lpstr>
      <vt:lpstr>Longer Responses</vt:lpstr>
      <vt:lpstr>More Emotion-bearing Words: Share of Words</vt:lpstr>
      <vt:lpstr>More Emotion-bearing Words: Proportion of Cases</vt:lpstr>
      <vt:lpstr>Sharper Distinctions (1): </vt:lpstr>
      <vt:lpstr>Sharper Distinctions (2): Q2/3/4 Breakouts</vt:lpstr>
      <vt:lpstr>Is Audio Better? - Yes</vt:lpstr>
      <vt:lpstr>Arla and Söbbeke are Least Liked/Used</vt:lpstr>
      <vt:lpstr>Syuzhet on Q2 Agrees:</vt:lpstr>
      <vt:lpstr>NRC on Q2 Agrees</vt:lpstr>
      <vt:lpstr>Correspondence Analysis on Q2 NRC Agrees</vt:lpstr>
      <vt:lpstr>Drill Down: Word Frequencies</vt:lpstr>
      <vt:lpstr>Drill Down: Syuzhet</vt:lpstr>
      <vt:lpstr>Drill Down: NRC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Ruby and Phebi</dc:title>
  <dc:creator>Dale Chant</dc:creator>
  <cp:lastModifiedBy>Dale Chant</cp:lastModifiedBy>
  <cp:revision>189</cp:revision>
  <dcterms:created xsi:type="dcterms:W3CDTF">2021-04-28T06:23:16Z</dcterms:created>
  <dcterms:modified xsi:type="dcterms:W3CDTF">2022-11-23T23:26:29Z</dcterms:modified>
</cp:coreProperties>
</file>